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81" r:id="rId3"/>
    <p:sldId id="260" r:id="rId4"/>
    <p:sldId id="257" r:id="rId5"/>
    <p:sldId id="258" r:id="rId6"/>
    <p:sldId id="259" r:id="rId7"/>
    <p:sldId id="261" r:id="rId8"/>
    <p:sldId id="262" r:id="rId9"/>
    <p:sldId id="282" r:id="rId10"/>
    <p:sldId id="268" r:id="rId11"/>
    <p:sldId id="283" r:id="rId12"/>
    <p:sldId id="284" r:id="rId13"/>
    <p:sldId id="263" r:id="rId14"/>
    <p:sldId id="264" r:id="rId15"/>
    <p:sldId id="265" r:id="rId16"/>
    <p:sldId id="286" r:id="rId17"/>
    <p:sldId id="266" r:id="rId18"/>
    <p:sldId id="287" r:id="rId19"/>
    <p:sldId id="288" r:id="rId20"/>
    <p:sldId id="289" r:id="rId21"/>
    <p:sldId id="290" r:id="rId22"/>
    <p:sldId id="267" r:id="rId23"/>
    <p:sldId id="270" r:id="rId24"/>
    <p:sldId id="271" r:id="rId25"/>
    <p:sldId id="291" r:id="rId26"/>
    <p:sldId id="274" r:id="rId27"/>
    <p:sldId id="292" r:id="rId28"/>
    <p:sldId id="293" r:id="rId29"/>
    <p:sldId id="294" r:id="rId30"/>
    <p:sldId id="295" r:id="rId31"/>
    <p:sldId id="272" r:id="rId32"/>
    <p:sldId id="273" r:id="rId33"/>
    <p:sldId id="296" r:id="rId34"/>
    <p:sldId id="298" r:id="rId35"/>
    <p:sldId id="297" r:id="rId36"/>
    <p:sldId id="279" r:id="rId3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46F890A9-2807-4EBB-B81D-B2AA78EC7F39}" styleName="Stile scuro 2 - Colore 5/Colore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9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030A5-06E2-4AB9-8F1F-071E475ECEA7}" type="datetimeFigureOut">
              <a:rPr lang="it-IT" smtClean="0"/>
              <a:t>01/11/2020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A19EE-6A7E-4BC3-9E9A-CBDA9B36AA31}" type="slidenum">
              <a:rPr lang="it-IT" smtClean="0"/>
              <a:t>‹N›</a:t>
            </a:fld>
            <a:endParaRPr lang="it-IT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55450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030A5-06E2-4AB9-8F1F-071E475ECEA7}" type="datetimeFigureOut">
              <a:rPr lang="it-IT" smtClean="0"/>
              <a:t>01/11/2020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A19EE-6A7E-4BC3-9E9A-CBDA9B36AA3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042956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030A5-06E2-4AB9-8F1F-071E475ECEA7}" type="datetimeFigureOut">
              <a:rPr lang="it-IT" smtClean="0"/>
              <a:t>01/11/2020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A19EE-6A7E-4BC3-9E9A-CBDA9B36AA3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879685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030A5-06E2-4AB9-8F1F-071E475ECEA7}" type="datetimeFigureOut">
              <a:rPr lang="it-IT" smtClean="0"/>
              <a:t>01/11/2020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A19EE-6A7E-4BC3-9E9A-CBDA9B36AA3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809153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Intestazione sezio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030A5-06E2-4AB9-8F1F-071E475ECEA7}" type="datetimeFigureOut">
              <a:rPr lang="it-IT" smtClean="0"/>
              <a:t>01/11/2020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A19EE-6A7E-4BC3-9E9A-CBDA9B36AA31}" type="slidenum">
              <a:rPr lang="it-IT" smtClean="0"/>
              <a:t>‹N›</a:t>
            </a:fld>
            <a:endParaRPr lang="it-IT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19651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030A5-06E2-4AB9-8F1F-071E475ECEA7}" type="datetimeFigureOut">
              <a:rPr lang="it-IT" smtClean="0"/>
              <a:t>01/11/2020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A19EE-6A7E-4BC3-9E9A-CBDA9B36AA3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662701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030A5-06E2-4AB9-8F1F-071E475ECEA7}" type="datetimeFigureOut">
              <a:rPr lang="it-IT" smtClean="0"/>
              <a:t>01/11/2020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A19EE-6A7E-4BC3-9E9A-CBDA9B36AA3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305817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030A5-06E2-4AB9-8F1F-071E475ECEA7}" type="datetimeFigureOut">
              <a:rPr lang="it-IT" smtClean="0"/>
              <a:t>01/11/2020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A19EE-6A7E-4BC3-9E9A-CBDA9B36AA3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322842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030A5-06E2-4AB9-8F1F-071E475ECEA7}" type="datetimeFigureOut">
              <a:rPr lang="it-IT" smtClean="0"/>
              <a:t>01/11/2020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A19EE-6A7E-4BC3-9E9A-CBDA9B36AA3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067949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DD2030A5-06E2-4AB9-8F1F-071E475ECEA7}" type="datetimeFigureOut">
              <a:rPr lang="it-IT" smtClean="0"/>
              <a:t>01/11/2020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00A19EE-6A7E-4BC3-9E9A-CBDA9B36AA3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559026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030A5-06E2-4AB9-8F1F-071E475ECEA7}" type="datetimeFigureOut">
              <a:rPr lang="it-IT" smtClean="0"/>
              <a:t>01/11/2020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A19EE-6A7E-4BC3-9E9A-CBDA9B36AA3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278560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DD2030A5-06E2-4AB9-8F1F-071E475ECEA7}" type="datetimeFigureOut">
              <a:rPr lang="it-IT" smtClean="0"/>
              <a:t>01/11/2020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500A19EE-6A7E-4BC3-9E9A-CBDA9B36AA31}" type="slidenum">
              <a:rPr lang="it-IT" smtClean="0"/>
              <a:t>‹N›</a:t>
            </a:fld>
            <a:endParaRPr lang="it-IT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73331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7" Type="http://schemas.openxmlformats.org/officeDocument/2006/relationships/image" Target="../media/image21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audio" Target="../media/media4.wav"/><Relationship Id="rId13" Type="http://schemas.openxmlformats.org/officeDocument/2006/relationships/image" Target="../media/image34.png"/><Relationship Id="rId3" Type="http://schemas.microsoft.com/office/2007/relationships/media" Target="../media/media2.wav"/><Relationship Id="rId7" Type="http://schemas.microsoft.com/office/2007/relationships/media" Target="../media/media4.wav"/><Relationship Id="rId12" Type="http://schemas.openxmlformats.org/officeDocument/2006/relationships/image" Target="../media/image27.png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audio" Target="../media/media3.wav"/><Relationship Id="rId11" Type="http://schemas.openxmlformats.org/officeDocument/2006/relationships/slideLayout" Target="../slideLayouts/slideLayout2.xml"/><Relationship Id="rId5" Type="http://schemas.microsoft.com/office/2007/relationships/media" Target="../media/media3.wav"/><Relationship Id="rId10" Type="http://schemas.openxmlformats.org/officeDocument/2006/relationships/audio" Target="../media/media5.wav"/><Relationship Id="rId4" Type="http://schemas.openxmlformats.org/officeDocument/2006/relationships/audio" Target="../media/media2.wav"/><Relationship Id="rId9" Type="http://schemas.microsoft.com/office/2007/relationships/media" Target="../media/media5.wav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media" Target="../media/media7.wav"/><Relationship Id="rId7" Type="http://schemas.openxmlformats.org/officeDocument/2006/relationships/image" Target="../media/image35.png"/><Relationship Id="rId2" Type="http://schemas.openxmlformats.org/officeDocument/2006/relationships/audio" Target="../media/media6.wav"/><Relationship Id="rId1" Type="http://schemas.microsoft.com/office/2007/relationships/media" Target="../media/media6.wav"/><Relationship Id="rId6" Type="http://schemas.openxmlformats.org/officeDocument/2006/relationships/image" Target="../media/image27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7.wav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audio" Target="../media/media11.wav"/><Relationship Id="rId13" Type="http://schemas.openxmlformats.org/officeDocument/2006/relationships/image" Target="../media/image27.png"/><Relationship Id="rId3" Type="http://schemas.microsoft.com/office/2007/relationships/media" Target="../media/media9.wav"/><Relationship Id="rId7" Type="http://schemas.microsoft.com/office/2007/relationships/media" Target="../media/media11.wav"/><Relationship Id="rId12" Type="http://schemas.openxmlformats.org/officeDocument/2006/relationships/image" Target="../media/image36.png"/><Relationship Id="rId2" Type="http://schemas.openxmlformats.org/officeDocument/2006/relationships/audio" Target="../media/media8.wav"/><Relationship Id="rId1" Type="http://schemas.microsoft.com/office/2007/relationships/media" Target="../media/media8.wav"/><Relationship Id="rId6" Type="http://schemas.openxmlformats.org/officeDocument/2006/relationships/audio" Target="../media/media10.wav"/><Relationship Id="rId11" Type="http://schemas.openxmlformats.org/officeDocument/2006/relationships/slideLayout" Target="../slideLayouts/slideLayout2.xml"/><Relationship Id="rId5" Type="http://schemas.microsoft.com/office/2007/relationships/media" Target="../media/media10.wav"/><Relationship Id="rId10" Type="http://schemas.openxmlformats.org/officeDocument/2006/relationships/audio" Target="../media/media12.wav"/><Relationship Id="rId4" Type="http://schemas.openxmlformats.org/officeDocument/2006/relationships/audio" Target="../media/media9.wav"/><Relationship Id="rId9" Type="http://schemas.microsoft.com/office/2007/relationships/media" Target="../media/media12.wav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audio" Target="../media/media16.wav"/><Relationship Id="rId13" Type="http://schemas.openxmlformats.org/officeDocument/2006/relationships/image" Target="../media/image27.png"/><Relationship Id="rId3" Type="http://schemas.microsoft.com/office/2007/relationships/media" Target="../media/media14.wav"/><Relationship Id="rId7" Type="http://schemas.microsoft.com/office/2007/relationships/media" Target="../media/media16.wav"/><Relationship Id="rId12" Type="http://schemas.openxmlformats.org/officeDocument/2006/relationships/image" Target="../media/image37.png"/><Relationship Id="rId2" Type="http://schemas.openxmlformats.org/officeDocument/2006/relationships/audio" Target="../media/media13.wav"/><Relationship Id="rId1" Type="http://schemas.microsoft.com/office/2007/relationships/media" Target="../media/media13.wav"/><Relationship Id="rId6" Type="http://schemas.openxmlformats.org/officeDocument/2006/relationships/audio" Target="../media/media15.wav"/><Relationship Id="rId11" Type="http://schemas.openxmlformats.org/officeDocument/2006/relationships/slideLayout" Target="../slideLayouts/slideLayout2.xml"/><Relationship Id="rId5" Type="http://schemas.microsoft.com/office/2007/relationships/media" Target="../media/media15.wav"/><Relationship Id="rId10" Type="http://schemas.openxmlformats.org/officeDocument/2006/relationships/audio" Target="../media/media17.wav"/><Relationship Id="rId4" Type="http://schemas.openxmlformats.org/officeDocument/2006/relationships/audio" Target="../media/media14.wav"/><Relationship Id="rId9" Type="http://schemas.microsoft.com/office/2007/relationships/media" Target="../media/media17.wav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audio" Target="../media/media16.wav"/><Relationship Id="rId13" Type="http://schemas.openxmlformats.org/officeDocument/2006/relationships/image" Target="../media/image27.png"/><Relationship Id="rId3" Type="http://schemas.microsoft.com/office/2007/relationships/media" Target="../media/media19.wav"/><Relationship Id="rId7" Type="http://schemas.microsoft.com/office/2007/relationships/media" Target="../media/media16.wav"/><Relationship Id="rId12" Type="http://schemas.openxmlformats.org/officeDocument/2006/relationships/image" Target="../media/image38.png"/><Relationship Id="rId2" Type="http://schemas.openxmlformats.org/officeDocument/2006/relationships/audio" Target="../media/media18.wav"/><Relationship Id="rId1" Type="http://schemas.microsoft.com/office/2007/relationships/media" Target="../media/media18.wav"/><Relationship Id="rId6" Type="http://schemas.openxmlformats.org/officeDocument/2006/relationships/audio" Target="../media/media20.wav"/><Relationship Id="rId11" Type="http://schemas.openxmlformats.org/officeDocument/2006/relationships/slideLayout" Target="../slideLayouts/slideLayout2.xml"/><Relationship Id="rId5" Type="http://schemas.microsoft.com/office/2007/relationships/media" Target="../media/media20.wav"/><Relationship Id="rId10" Type="http://schemas.openxmlformats.org/officeDocument/2006/relationships/audio" Target="../media/media17.wav"/><Relationship Id="rId4" Type="http://schemas.openxmlformats.org/officeDocument/2006/relationships/audio" Target="../media/media19.wav"/><Relationship Id="rId9" Type="http://schemas.microsoft.com/office/2007/relationships/media" Target="../media/media17.wav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sv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48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99000"/>
                <a:satMod val="140000"/>
              </a:schemeClr>
            </a:gs>
            <a:gs pos="65000">
              <a:schemeClr val="bg2">
                <a:tint val="100000"/>
                <a:shade val="80000"/>
                <a:satMod val="130000"/>
              </a:schemeClr>
            </a:gs>
            <a:gs pos="100000">
              <a:schemeClr val="bg2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F3985C0-E548-44D2-B30E-F3E42DADE1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88952" cy="49701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B8016D66-5CAF-42DF-86F6-DADBE4500A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892168"/>
          </a:xfrm>
        </p:spPr>
        <p:txBody>
          <a:bodyPr>
            <a:normAutofit/>
          </a:bodyPr>
          <a:lstStyle/>
          <a:p>
            <a:r>
              <a:rPr lang="it-IT" dirty="0">
                <a:solidFill>
                  <a:srgbClr val="FFFFFF"/>
                </a:solidFill>
              </a:rPr>
              <a:t>CDMA Transmission </a:t>
            </a:r>
            <a:br>
              <a:rPr lang="it-IT" dirty="0">
                <a:solidFill>
                  <a:srgbClr val="FFFFFF"/>
                </a:solidFill>
              </a:rPr>
            </a:br>
            <a:r>
              <a:rPr lang="it-IT" dirty="0">
                <a:solidFill>
                  <a:srgbClr val="FFFFFF"/>
                </a:solidFill>
              </a:rPr>
              <a:t>Jamming</a:t>
            </a:r>
            <a:br>
              <a:rPr lang="it-IT" dirty="0">
                <a:solidFill>
                  <a:srgbClr val="FFFFFF"/>
                </a:solidFill>
              </a:rPr>
            </a:br>
            <a:r>
              <a:rPr lang="it-IT" dirty="0">
                <a:solidFill>
                  <a:srgbClr val="FFFFFF"/>
                </a:solidFill>
              </a:rPr>
              <a:t>Queue Theory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E8CAE51A-0A16-492F-86E3-CC3BCF8526C3}"/>
              </a:ext>
            </a:extLst>
          </p:cNvPr>
          <p:cNvSpPr txBox="1"/>
          <p:nvPr/>
        </p:nvSpPr>
        <p:spPr>
          <a:xfrm>
            <a:off x="1100051" y="5225240"/>
            <a:ext cx="10058400" cy="1143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spcAft>
                <a:spcPts val="600"/>
              </a:spcAft>
            </a:pPr>
            <a:r>
              <a:rPr lang="it-IT" sz="2800" dirty="0">
                <a:solidFill>
                  <a:srgbClr val="FFFFFF"/>
                </a:solidFill>
              </a:rPr>
              <a:t>Bartolomeo Elia</a:t>
            </a:r>
            <a:br>
              <a:rPr lang="it-IT" sz="2800" dirty="0">
                <a:solidFill>
                  <a:srgbClr val="FFFFFF"/>
                </a:solidFill>
              </a:rPr>
            </a:br>
            <a:r>
              <a:rPr lang="it-IT" sz="2800" dirty="0">
                <a:solidFill>
                  <a:srgbClr val="FFFFFF"/>
                </a:solidFill>
              </a:rPr>
              <a:t>Giovanni Rescinito</a:t>
            </a:r>
            <a:br>
              <a:rPr lang="it-IT" sz="2800" dirty="0">
                <a:solidFill>
                  <a:srgbClr val="FFFFFF"/>
                </a:solidFill>
              </a:rPr>
            </a:br>
            <a:r>
              <a:rPr lang="it-IT" sz="2800" dirty="0">
                <a:solidFill>
                  <a:srgbClr val="FFFFFF"/>
                </a:solidFill>
              </a:rPr>
              <a:t>Giuseppe Seccia</a:t>
            </a:r>
          </a:p>
        </p:txBody>
      </p:sp>
    </p:spTree>
    <p:extLst>
      <p:ext uri="{BB962C8B-B14F-4D97-AF65-F5344CB8AC3E}">
        <p14:creationId xmlns:p14="http://schemas.microsoft.com/office/powerpoint/2010/main" val="17377540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olo 1">
                <a:extLst>
                  <a:ext uri="{FF2B5EF4-FFF2-40B4-BE49-F238E27FC236}">
                    <a16:creationId xmlns:a16="http://schemas.microsoft.com/office/drawing/2014/main" id="{E15F66D7-7108-4AC5-BBBA-282178964F3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it-IT" dirty="0"/>
                  <a:t>BER varying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4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4000" i="1" dirty="0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it-IT" sz="400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it-IT" b="0" i="0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dirty="0"/>
                  <a:t>and #Users</a:t>
                </a:r>
              </a:p>
            </p:txBody>
          </p:sp>
        </mc:Choice>
        <mc:Fallback xmlns="">
          <p:sp>
            <p:nvSpPr>
              <p:cNvPr id="2" name="Titolo 1">
                <a:extLst>
                  <a:ext uri="{FF2B5EF4-FFF2-40B4-BE49-F238E27FC236}">
                    <a16:creationId xmlns:a16="http://schemas.microsoft.com/office/drawing/2014/main" id="{E15F66D7-7108-4AC5-BBBA-282178964F3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727" b="-2268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Immagine 6">
            <a:extLst>
              <a:ext uri="{FF2B5EF4-FFF2-40B4-BE49-F238E27FC236}">
                <a16:creationId xmlns:a16="http://schemas.microsoft.com/office/drawing/2014/main" id="{BB9DB55F-0520-4388-8C25-EF351794DE0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0" t="4511" r="7846" b="3864"/>
          <a:stretch/>
        </p:blipFill>
        <p:spPr>
          <a:xfrm>
            <a:off x="2026596" y="1871695"/>
            <a:ext cx="8199768" cy="4461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577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olo 1">
                <a:extLst>
                  <a:ext uri="{FF2B5EF4-FFF2-40B4-BE49-F238E27FC236}">
                    <a16:creationId xmlns:a16="http://schemas.microsoft.com/office/drawing/2014/main" id="{E15F66D7-7108-4AC5-BBBA-282178964F3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it-IT" dirty="0"/>
                  <a:t>BER varying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4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4000" i="1" dirty="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it-IT" sz="4000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it-IT" sz="4000" dirty="0"/>
                  <a:t>/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4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4000" i="1" dirty="0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it-IT" sz="400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it-IT" sz="4000" dirty="0">
                    <a:latin typeface="+mn-lt"/>
                  </a:rPr>
                  <a:t> </a:t>
                </a:r>
                <a:r>
                  <a:rPr lang="it-IT" dirty="0"/>
                  <a:t>and #Users</a:t>
                </a:r>
              </a:p>
            </p:txBody>
          </p:sp>
        </mc:Choice>
        <mc:Fallback xmlns="">
          <p:sp>
            <p:nvSpPr>
              <p:cNvPr id="2" name="Titolo 1">
                <a:extLst>
                  <a:ext uri="{FF2B5EF4-FFF2-40B4-BE49-F238E27FC236}">
                    <a16:creationId xmlns:a16="http://schemas.microsoft.com/office/drawing/2014/main" id="{E15F66D7-7108-4AC5-BBBA-282178964F3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727" b="-2268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magine 3">
            <a:extLst>
              <a:ext uri="{FF2B5EF4-FFF2-40B4-BE49-F238E27FC236}">
                <a16:creationId xmlns:a16="http://schemas.microsoft.com/office/drawing/2014/main" id="{525AF291-7ECB-4F19-8C1A-EB341754AAD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54" t="6288" r="8500" b="4834"/>
          <a:stretch/>
        </p:blipFill>
        <p:spPr>
          <a:xfrm>
            <a:off x="1900703" y="1811162"/>
            <a:ext cx="8390593" cy="4498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736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olo 1">
                <a:extLst>
                  <a:ext uri="{FF2B5EF4-FFF2-40B4-BE49-F238E27FC236}">
                    <a16:creationId xmlns:a16="http://schemas.microsoft.com/office/drawing/2014/main" id="{E15F66D7-7108-4AC5-BBBA-282178964F3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it-IT" dirty="0"/>
                  <a:t>BER varying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4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4000" i="1" dirty="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it-IT" sz="4000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it-IT" sz="4000" dirty="0"/>
                  <a:t>/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4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4000" i="1" dirty="0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it-IT" sz="400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it-IT" sz="4000" dirty="0"/>
                  <a:t> </a:t>
                </a:r>
                <a:r>
                  <a:rPr lang="it-IT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4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4000" i="1" dirty="0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it-IT" sz="400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endParaRPr lang="it-IT" sz="4000" dirty="0"/>
              </a:p>
            </p:txBody>
          </p:sp>
        </mc:Choice>
        <mc:Fallback xmlns="">
          <p:sp>
            <p:nvSpPr>
              <p:cNvPr id="2" name="Titolo 1">
                <a:extLst>
                  <a:ext uri="{FF2B5EF4-FFF2-40B4-BE49-F238E27FC236}">
                    <a16:creationId xmlns:a16="http://schemas.microsoft.com/office/drawing/2014/main" id="{E15F66D7-7108-4AC5-BBBA-282178964F3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727" b="-2268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magine 3">
            <a:extLst>
              <a:ext uri="{FF2B5EF4-FFF2-40B4-BE49-F238E27FC236}">
                <a16:creationId xmlns:a16="http://schemas.microsoft.com/office/drawing/2014/main" id="{DB328E56-AF82-45F3-94AB-4CCBF86E437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0" t="6128" r="8500" b="4996"/>
          <a:stretch/>
        </p:blipFill>
        <p:spPr>
          <a:xfrm>
            <a:off x="1873222" y="1811206"/>
            <a:ext cx="8445555" cy="4492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869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FC11F16-22A2-411F-B574-42C7E5C30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Jamming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923536EA-C87A-441C-9FDD-FC9F28599F71}"/>
              </a:ext>
            </a:extLst>
          </p:cNvPr>
          <p:cNvSpPr txBox="1"/>
          <p:nvPr/>
        </p:nvSpPr>
        <p:spPr>
          <a:xfrm>
            <a:off x="1097281" y="1943887"/>
            <a:ext cx="6461110" cy="4204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it-IT" dirty="0"/>
              <a:t>The word </a:t>
            </a:r>
            <a:r>
              <a:rPr lang="it-IT" i="1" dirty="0"/>
              <a:t>jamming </a:t>
            </a:r>
            <a:r>
              <a:rPr lang="it-IT" dirty="0" err="1"/>
              <a:t>identifies</a:t>
            </a:r>
            <a:r>
              <a:rPr lang="it-IT" dirty="0"/>
              <a:t> the action of </a:t>
            </a:r>
            <a:r>
              <a:rPr lang="it-IT" dirty="0" err="1"/>
              <a:t>transmitting</a:t>
            </a:r>
            <a:r>
              <a:rPr lang="it-IT" dirty="0"/>
              <a:t> an high power </a:t>
            </a:r>
            <a:r>
              <a:rPr lang="it-IT" dirty="0" err="1"/>
              <a:t>signal</a:t>
            </a:r>
            <a:r>
              <a:rPr lang="it-IT" dirty="0"/>
              <a:t> with the </a:t>
            </a:r>
            <a:r>
              <a:rPr lang="it-IT" dirty="0" err="1"/>
              <a:t>aim</a:t>
            </a:r>
            <a:r>
              <a:rPr lang="it-IT" dirty="0"/>
              <a:t> of </a:t>
            </a:r>
            <a:r>
              <a:rPr lang="it-IT" dirty="0" err="1"/>
              <a:t>interfere</a:t>
            </a:r>
            <a:r>
              <a:rPr lang="it-IT" dirty="0"/>
              <a:t> with </a:t>
            </a:r>
            <a:r>
              <a:rPr lang="it-IT" dirty="0" err="1"/>
              <a:t>existing</a:t>
            </a:r>
            <a:r>
              <a:rPr lang="it-IT" dirty="0"/>
              <a:t> </a:t>
            </a:r>
            <a:r>
              <a:rPr lang="it-IT" dirty="0" err="1"/>
              <a:t>communications</a:t>
            </a:r>
            <a:r>
              <a:rPr lang="it-IT" dirty="0"/>
              <a:t> </a:t>
            </a:r>
            <a:r>
              <a:rPr lang="it-IT" dirty="0" err="1"/>
              <a:t>changing</a:t>
            </a:r>
            <a:r>
              <a:rPr lang="it-IT" dirty="0"/>
              <a:t> SNR </a:t>
            </a:r>
            <a:r>
              <a:rPr lang="it-IT" dirty="0" err="1"/>
              <a:t>at</a:t>
            </a:r>
            <a:r>
              <a:rPr lang="it-IT" dirty="0"/>
              <a:t> </a:t>
            </a:r>
            <a:r>
              <a:rPr lang="it-IT" dirty="0" err="1"/>
              <a:t>receiver</a:t>
            </a:r>
            <a:r>
              <a:rPr lang="it-IT" dirty="0"/>
              <a:t>.</a:t>
            </a:r>
          </a:p>
          <a:p>
            <a:pPr>
              <a:lnSpc>
                <a:spcPct val="150000"/>
              </a:lnSpc>
            </a:pPr>
            <a:endParaRPr lang="it-IT" i="1" dirty="0"/>
          </a:p>
          <a:p>
            <a:pPr>
              <a:lnSpc>
                <a:spcPct val="150000"/>
              </a:lnSpc>
            </a:pPr>
            <a:r>
              <a:rPr lang="it-IT" dirty="0"/>
              <a:t>In the following slides Bit </a:t>
            </a:r>
            <a:r>
              <a:rPr lang="it-IT" dirty="0" err="1"/>
              <a:t>Error</a:t>
            </a:r>
            <a:r>
              <a:rPr lang="it-IT" dirty="0"/>
              <a:t> Rate (BER) for </a:t>
            </a:r>
            <a:r>
              <a:rPr lang="it-IT" dirty="0" err="1"/>
              <a:t>different</a:t>
            </a:r>
            <a:r>
              <a:rPr lang="it-IT" dirty="0"/>
              <a:t> jamming </a:t>
            </a:r>
            <a:r>
              <a:rPr lang="it-IT" dirty="0" err="1"/>
              <a:t>signals</a:t>
            </a:r>
            <a:r>
              <a:rPr lang="it-IT" dirty="0"/>
              <a:t> </a:t>
            </a:r>
            <a:r>
              <a:rPr lang="it-IT" dirty="0" err="1"/>
              <a:t>types</a:t>
            </a:r>
            <a:r>
              <a:rPr lang="it-IT" dirty="0"/>
              <a:t> in a CDMA </a:t>
            </a:r>
            <a:r>
              <a:rPr lang="it-IT" dirty="0" err="1"/>
              <a:t>communication</a:t>
            </a:r>
            <a:r>
              <a:rPr lang="it-IT" dirty="0"/>
              <a:t> system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shown</a:t>
            </a:r>
            <a:r>
              <a:rPr lang="it-IT" dirty="0"/>
              <a:t>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/>
              <a:t>Broadband Jammer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/>
              <a:t>Tone Jammer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/>
              <a:t>Single-Tone Jammer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/>
              <a:t>Multi-Tone Jammer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C14E76B3-5CD4-4EC9-B032-59E8642DD5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4516" y="2256575"/>
            <a:ext cx="3211664" cy="3255065"/>
          </a:xfrm>
          <a:prstGeom prst="rect">
            <a:avLst/>
          </a:prstGeom>
        </p:spPr>
      </p:pic>
      <p:pic>
        <p:nvPicPr>
          <p:cNvPr id="7" name="Immagine 6" descr="Immagine che contiene testo, lavagnabianca&#10;&#10;Descrizione generata automaticamente">
            <a:extLst>
              <a:ext uri="{FF2B5EF4-FFF2-40B4-BE49-F238E27FC236}">
                <a16:creationId xmlns:a16="http://schemas.microsoft.com/office/drawing/2014/main" id="{496BD4EB-C3E9-4E82-9B0D-BFEFD637D4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1932" y="2105843"/>
            <a:ext cx="3880443" cy="3880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961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E44BD9B-2070-45FB-A150-878DCCED6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Broadband Jammer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BDFFA43F-4006-476B-AE27-59F7E0445FF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13" t="3269" r="7245" b="53176"/>
          <a:stretch/>
        </p:blipFill>
        <p:spPr>
          <a:xfrm>
            <a:off x="4538517" y="2263760"/>
            <a:ext cx="6527863" cy="3661335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1F4CD749-96F3-4239-94AC-7B7531E03C47}"/>
              </a:ext>
            </a:extLst>
          </p:cNvPr>
          <p:cNvSpPr txBox="1"/>
          <p:nvPr/>
        </p:nvSpPr>
        <p:spPr>
          <a:xfrm>
            <a:off x="1097280" y="1836423"/>
            <a:ext cx="99691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it-IT" dirty="0">
                <a:solidFill>
                  <a:srgbClr val="000000"/>
                </a:solidFill>
              </a:rPr>
              <a:t>Broadband or</a:t>
            </a:r>
            <a:r>
              <a:rPr lang="it-IT" b="0" i="0" dirty="0">
                <a:solidFill>
                  <a:srgbClr val="000000"/>
                </a:solidFill>
                <a:effectLst/>
              </a:rPr>
              <a:t> Barrage Jammer, models a white </a:t>
            </a:r>
            <a:r>
              <a:rPr lang="it-IT" b="0" i="0" dirty="0" err="1">
                <a:solidFill>
                  <a:srgbClr val="000000"/>
                </a:solidFill>
                <a:effectLst/>
              </a:rPr>
              <a:t>gaussian</a:t>
            </a:r>
            <a:r>
              <a:rPr lang="it-IT" b="0" i="0" dirty="0">
                <a:solidFill>
                  <a:srgbClr val="000000"/>
                </a:solidFill>
                <a:effectLst/>
              </a:rPr>
              <a:t> </a:t>
            </a:r>
            <a:r>
              <a:rPr lang="it-IT" b="0" i="0" dirty="0" err="1">
                <a:solidFill>
                  <a:srgbClr val="000000"/>
                </a:solidFill>
                <a:effectLst/>
              </a:rPr>
              <a:t>noise</a:t>
            </a:r>
            <a:r>
              <a:rPr lang="it-IT" b="0" i="0" dirty="0">
                <a:solidFill>
                  <a:srgbClr val="000000"/>
                </a:solidFill>
                <a:effectLst/>
              </a:rPr>
              <a:t> </a:t>
            </a:r>
            <a:r>
              <a:rPr lang="it-IT" b="0" i="0" dirty="0" err="1">
                <a:solidFill>
                  <a:srgbClr val="000000"/>
                </a:solidFill>
                <a:effectLst/>
              </a:rPr>
              <a:t>sequence</a:t>
            </a:r>
            <a:r>
              <a:rPr lang="it-IT" b="0" i="0" dirty="0">
                <a:solidFill>
                  <a:srgbClr val="000000"/>
                </a:solidFill>
                <a:effectLst/>
              </a:rPr>
              <a:t> with </a:t>
            </a:r>
            <a:r>
              <a:rPr lang="it-IT" b="0" i="0" dirty="0" err="1">
                <a:solidFill>
                  <a:srgbClr val="000000"/>
                </a:solidFill>
                <a:effectLst/>
              </a:rPr>
              <a:t>erogated</a:t>
            </a:r>
            <a:r>
              <a:rPr lang="it-IT" b="0" i="0" dirty="0">
                <a:solidFill>
                  <a:srgbClr val="000000"/>
                </a:solidFill>
                <a:effectLst/>
              </a:rPr>
              <a:t> power </a:t>
            </a:r>
            <a:r>
              <a:rPr lang="it-IT" b="0" i="0" dirty="0" err="1">
                <a:solidFill>
                  <a:srgbClr val="000000"/>
                </a:solidFill>
                <a:effectLst/>
              </a:rPr>
              <a:t>Pj</a:t>
            </a:r>
            <a:r>
              <a:rPr lang="it-IT" dirty="0">
                <a:solidFill>
                  <a:srgbClr val="000000"/>
                </a:solidFill>
              </a:rPr>
              <a:t>.</a:t>
            </a:r>
            <a:endParaRPr lang="it-IT" b="0" i="0" dirty="0">
              <a:solidFill>
                <a:srgbClr val="000000"/>
              </a:solidFill>
              <a:effectLst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18F25178-0366-4B14-89D4-4E95AA34F3E6}"/>
                  </a:ext>
                </a:extLst>
              </p:cNvPr>
              <p:cNvSpPr txBox="1"/>
              <p:nvPr/>
            </p:nvSpPr>
            <p:spPr>
              <a:xfrm>
                <a:off x="1125620" y="3227405"/>
                <a:ext cx="3381414" cy="13097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rad>
                      <m:r>
                        <a:rPr lang="it-IT" i="1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</m:oMath>
                  </m:oMathPara>
                </a14:m>
                <a:endParaRPr lang="it-IT" dirty="0"/>
              </a:p>
              <a:p>
                <a:pPr algn="ctr">
                  <a:lnSpc>
                    <a:spcPct val="150000"/>
                  </a:lnSpc>
                </a:pPr>
                <a:r>
                  <a:rPr lang="it-IT" dirty="0"/>
                  <a:t>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it-IT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𝑤𝑔𝑛</m:t>
                    </m:r>
                  </m:oMath>
                </a14:m>
                <a:endParaRPr lang="it-IT" dirty="0"/>
              </a:p>
            </p:txBody>
          </p:sp>
        </mc:Choice>
        <mc:Fallback xmlns="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18F25178-0366-4B14-89D4-4E95AA34F3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5620" y="3227405"/>
                <a:ext cx="3381414" cy="1309718"/>
              </a:xfrm>
              <a:prstGeom prst="rect">
                <a:avLst/>
              </a:prstGeom>
              <a:blipFill>
                <a:blip r:embed="rId3"/>
                <a:stretch>
                  <a:fillRect b="-139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34213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9142E90-9502-40FF-8CA2-EC9A2DA29B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Single Tone Jammer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61621779-6C0D-4219-9407-3D411B9BE1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78" t="3057" r="8500" b="53958"/>
          <a:stretch/>
        </p:blipFill>
        <p:spPr>
          <a:xfrm>
            <a:off x="6126480" y="3584214"/>
            <a:ext cx="4678369" cy="2587558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5A77713E-D073-4B5D-9C3A-61396B8E4D2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780" t="4444" r="8198" b="54996"/>
          <a:stretch/>
        </p:blipFill>
        <p:spPr>
          <a:xfrm>
            <a:off x="1097280" y="3672192"/>
            <a:ext cx="4513635" cy="244164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1C82C6D7-6C1C-411A-AB27-9D01D96910AC}"/>
                  </a:ext>
                </a:extLst>
              </p:cNvPr>
              <p:cNvSpPr txBox="1"/>
              <p:nvPr/>
            </p:nvSpPr>
            <p:spPr>
              <a:xfrm>
                <a:off x="5371795" y="2762801"/>
                <a:ext cx="1420069" cy="5636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rad>
                      <m:r>
                        <m:rPr>
                          <m:sty m:val="p"/>
                        </m:rPr>
                        <a:rPr lang="it-IT" b="0" i="0" smtClean="0">
                          <a:latin typeface="Cambria Math" panose="02040503050406030204" pitchFamily="18" charset="0"/>
                        </a:rPr>
                        <m:t>cos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⁡(2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𝑓𝑡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1C82C6D7-6C1C-411A-AB27-9D01D96910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1795" y="2762801"/>
                <a:ext cx="1420069" cy="56368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09019529-33DA-46AC-9ADB-9CE038B09154}"/>
                  </a:ext>
                </a:extLst>
              </p:cNvPr>
              <p:cNvSpPr txBox="1"/>
              <p:nvPr/>
            </p:nvSpPr>
            <p:spPr>
              <a:xfrm>
                <a:off x="1097280" y="1836423"/>
                <a:ext cx="9969100" cy="6686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it-IT" dirty="0">
                    <a:solidFill>
                      <a:srgbClr val="000000"/>
                    </a:solidFill>
                  </a:rPr>
                  <a:t>Single </a:t>
                </a:r>
                <a:r>
                  <a:rPr lang="it-IT" dirty="0" err="1">
                    <a:solidFill>
                      <a:srgbClr val="000000"/>
                    </a:solidFill>
                  </a:rPr>
                  <a:t>tone</a:t>
                </a:r>
                <a:r>
                  <a:rPr lang="it-IT" dirty="0">
                    <a:solidFill>
                      <a:srgbClr val="000000"/>
                    </a:solidFill>
                  </a:rPr>
                  <a:t> jammer </a:t>
                </a:r>
                <a:r>
                  <a:rPr lang="it-IT" dirty="0" err="1">
                    <a:solidFill>
                      <a:srgbClr val="000000"/>
                    </a:solidFill>
                  </a:rPr>
                  <a:t>represents</a:t>
                </a:r>
                <a:r>
                  <a:rPr lang="it-IT" dirty="0">
                    <a:solidFill>
                      <a:srgbClr val="000000"/>
                    </a:solidFill>
                  </a:rPr>
                  <a:t> a </a:t>
                </a:r>
                <a:r>
                  <a:rPr lang="it-IT" dirty="0" err="1">
                    <a:solidFill>
                      <a:srgbClr val="000000"/>
                    </a:solidFill>
                  </a:rPr>
                  <a:t>pulse</a:t>
                </a:r>
                <a:r>
                  <a:rPr lang="it-IT" dirty="0">
                    <a:solidFill>
                      <a:srgbClr val="000000"/>
                    </a:solidFill>
                  </a:rPr>
                  <a:t> centered at frequency </a:t>
                </a:r>
                <a14:m>
                  <m:oMath xmlns:m="http://schemas.openxmlformats.org/officeDocument/2006/math">
                    <m:r>
                      <a:rPr lang="it-IT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it-IT" dirty="0">
                    <a:solidFill>
                      <a:srgbClr val="000000"/>
                    </a:solidFill>
                  </a:rPr>
                  <a:t>. </a:t>
                </a:r>
              </a:p>
              <a:p>
                <a:r>
                  <a:rPr lang="it-IT" dirty="0">
                    <a:solidFill>
                      <a:srgbClr val="000000"/>
                    </a:solidFill>
                  </a:rPr>
                  <a:t>Figure shows a non </a:t>
                </a:r>
                <a:r>
                  <a:rPr lang="it-IT" dirty="0" err="1">
                    <a:solidFill>
                      <a:srgbClr val="000000"/>
                    </a:solidFill>
                  </a:rPr>
                  <a:t>modulated</a:t>
                </a:r>
                <a:r>
                  <a:rPr lang="it-IT" dirty="0">
                    <a:solidFill>
                      <a:srgbClr val="000000"/>
                    </a:solidFill>
                  </a:rPr>
                  <a:t> </a:t>
                </a:r>
                <a:r>
                  <a:rPr lang="it-IT" dirty="0" err="1">
                    <a:solidFill>
                      <a:srgbClr val="000000"/>
                    </a:solidFill>
                  </a:rPr>
                  <a:t>signal</a:t>
                </a:r>
                <a:r>
                  <a:rPr lang="it-IT" dirty="0">
                    <a:solidFill>
                      <a:srgbClr val="000000"/>
                    </a:solidFill>
                  </a:rPr>
                  <a:t>  with power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it-IT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it-IT" dirty="0">
                    <a:solidFill>
                      <a:srgbClr val="000000"/>
                    </a:solidFill>
                  </a:rPr>
                  <a:t> in the </a:t>
                </a:r>
                <a:r>
                  <a:rPr lang="it-IT" i="1" dirty="0" err="1">
                    <a:solidFill>
                      <a:srgbClr val="000000"/>
                    </a:solidFill>
                  </a:rPr>
                  <a:t>spreaded</a:t>
                </a:r>
                <a:r>
                  <a:rPr lang="it-IT" dirty="0">
                    <a:solidFill>
                      <a:srgbClr val="000000"/>
                    </a:solidFill>
                  </a:rPr>
                  <a:t> </a:t>
                </a:r>
                <a:r>
                  <a:rPr lang="it-IT" dirty="0" err="1">
                    <a:solidFill>
                      <a:srgbClr val="000000"/>
                    </a:solidFill>
                  </a:rPr>
                  <a:t>signal</a:t>
                </a:r>
                <a:r>
                  <a:rPr lang="it-IT" dirty="0">
                    <a:solidFill>
                      <a:srgbClr val="000000"/>
                    </a:solidFill>
                  </a:rPr>
                  <a:t> </a:t>
                </a:r>
                <a:r>
                  <a:rPr lang="it-IT" dirty="0" err="1">
                    <a:solidFill>
                      <a:srgbClr val="000000"/>
                    </a:solidFill>
                  </a:rPr>
                  <a:t>bandwidth</a:t>
                </a:r>
                <a:r>
                  <a:rPr lang="it-IT" dirty="0">
                    <a:solidFill>
                      <a:srgbClr val="000000"/>
                    </a:solidFill>
                  </a:rPr>
                  <a:t>. </a:t>
                </a:r>
              </a:p>
            </p:txBody>
          </p:sp>
        </mc:Choice>
        <mc:Fallback xmlns="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09019529-33DA-46AC-9ADB-9CE038B091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280" y="1836423"/>
                <a:ext cx="9969100" cy="668645"/>
              </a:xfrm>
              <a:prstGeom prst="rect">
                <a:avLst/>
              </a:prstGeom>
              <a:blipFill>
                <a:blip r:embed="rId5"/>
                <a:stretch>
                  <a:fillRect l="-489" t="-4545" b="-1090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783C9DAB-EBA5-44AE-BB97-FB03F32EA618}"/>
                  </a:ext>
                </a:extLst>
              </p:cNvPr>
              <p:cNvSpPr txBox="1"/>
              <p:nvPr/>
            </p:nvSpPr>
            <p:spPr>
              <a:xfrm>
                <a:off x="6706844" y="3245870"/>
                <a:ext cx="351764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it-IT" b="0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r>
                        <a:rPr lang="it-IT" b="0" i="0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783C9DAB-EBA5-44AE-BB97-FB03F32EA6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6844" y="3245870"/>
                <a:ext cx="3517640" cy="369332"/>
              </a:xfrm>
              <a:prstGeom prst="rect">
                <a:avLst/>
              </a:prstGeom>
              <a:blipFill>
                <a:blip r:embed="rId6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19F90289-B22A-4C01-B01D-561A9AB412CD}"/>
                  </a:ext>
                </a:extLst>
              </p:cNvPr>
              <p:cNvSpPr txBox="1"/>
              <p:nvPr/>
            </p:nvSpPr>
            <p:spPr>
              <a:xfrm>
                <a:off x="1747677" y="3227096"/>
                <a:ext cx="351764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it-IT" b="0" i="0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19F90289-B22A-4C01-B01D-561A9AB412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7677" y="3227096"/>
                <a:ext cx="3517640" cy="369332"/>
              </a:xfrm>
              <a:prstGeom prst="rect">
                <a:avLst/>
              </a:prstGeom>
              <a:blipFill>
                <a:blip r:embed="rId7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72783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9142E90-9502-40FF-8CA2-EC9A2DA29B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Multi Tone Jammer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1C82C6D7-6C1C-411A-AB27-9D01D96910AC}"/>
                  </a:ext>
                </a:extLst>
              </p:cNvPr>
              <p:cNvSpPr txBox="1"/>
              <p:nvPr/>
            </p:nvSpPr>
            <p:spPr>
              <a:xfrm>
                <a:off x="1387680" y="3336587"/>
                <a:ext cx="2232381" cy="129939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it-IT" sz="2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ad>
                            <m:radPr>
                              <m:degHide m:val="on"/>
                              <m:ctrlPr>
                                <a:rPr lang="it-IT" sz="28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it-IT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it-IT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sz="2800" i="1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it-IT" sz="28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it-IT" sz="2800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den>
                              </m:f>
                            </m:e>
                          </m:rad>
                          <m:r>
                            <m:rPr>
                              <m:sty m:val="p"/>
                            </m:rPr>
                            <a:rPr lang="it-IT" sz="2800">
                              <a:latin typeface="Cambria Math" panose="02040503050406030204" pitchFamily="18" charset="0"/>
                            </a:rPr>
                            <m:t>cos</m:t>
                          </m:r>
                          <m:r>
                            <a:rPr lang="it-IT" sz="2800" i="1">
                              <a:latin typeface="Cambria Math" panose="02040503050406030204" pitchFamily="18" charset="0"/>
                            </a:rPr>
                            <m:t>⁡(2</m:t>
                          </m:r>
                          <m:r>
                            <a:rPr lang="it-IT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sSub>
                            <m:sSubPr>
                              <m:ctrlPr>
                                <a:rPr lang="it-IT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it-IT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it-IT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it-IT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it-IT" sz="2800" dirty="0"/>
              </a:p>
            </p:txBody>
          </p:sp>
        </mc:Choice>
        <mc:Fallback xmlns="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1C82C6D7-6C1C-411A-AB27-9D01D96910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7680" y="3336587"/>
                <a:ext cx="2232381" cy="1299395"/>
              </a:xfrm>
              <a:prstGeom prst="rect">
                <a:avLst/>
              </a:prstGeom>
              <a:blipFill>
                <a:blip r:embed="rId2"/>
                <a:stretch>
                  <a:fillRect r="-2267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09019529-33DA-46AC-9ADB-9CE038B09154}"/>
                  </a:ext>
                </a:extLst>
              </p:cNvPr>
              <p:cNvSpPr txBox="1"/>
              <p:nvPr/>
            </p:nvSpPr>
            <p:spPr>
              <a:xfrm>
                <a:off x="1097280" y="1836423"/>
                <a:ext cx="9969100" cy="67255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it-IT" dirty="0">
                    <a:solidFill>
                      <a:srgbClr val="000000"/>
                    </a:solidFill>
                  </a:rPr>
                  <a:t>Single </a:t>
                </a:r>
                <a:r>
                  <a:rPr lang="it-IT" dirty="0" err="1">
                    <a:solidFill>
                      <a:srgbClr val="000000"/>
                    </a:solidFill>
                  </a:rPr>
                  <a:t>tone</a:t>
                </a:r>
                <a:r>
                  <a:rPr lang="it-IT" dirty="0">
                    <a:solidFill>
                      <a:srgbClr val="000000"/>
                    </a:solidFill>
                  </a:rPr>
                  <a:t> jammer </a:t>
                </a:r>
                <a:r>
                  <a:rPr lang="it-IT" dirty="0" err="1">
                    <a:solidFill>
                      <a:srgbClr val="000000"/>
                    </a:solidFill>
                  </a:rPr>
                  <a:t>represents</a:t>
                </a:r>
                <a:r>
                  <a:rPr lang="it-IT" dirty="0">
                    <a:solidFill>
                      <a:srgbClr val="000000"/>
                    </a:solidFill>
                  </a:rPr>
                  <a:t> a </a:t>
                </a:r>
                <a:r>
                  <a:rPr lang="it-IT" dirty="0" err="1">
                    <a:solidFill>
                      <a:srgbClr val="000000"/>
                    </a:solidFill>
                  </a:rPr>
                  <a:t>pulse</a:t>
                </a:r>
                <a:r>
                  <a:rPr lang="it-IT" dirty="0">
                    <a:solidFill>
                      <a:srgbClr val="000000"/>
                    </a:solidFill>
                  </a:rPr>
                  <a:t> </a:t>
                </a:r>
                <a:r>
                  <a:rPr lang="it-IT" dirty="0" err="1">
                    <a:solidFill>
                      <a:srgbClr val="000000"/>
                    </a:solidFill>
                  </a:rPr>
                  <a:t>train</a:t>
                </a:r>
                <a:r>
                  <a:rPr lang="it-IT" dirty="0">
                    <a:solidFill>
                      <a:srgbClr val="000000"/>
                    </a:solidFill>
                  </a:rPr>
                  <a:t> </a:t>
                </a:r>
                <a:r>
                  <a:rPr lang="it-IT" dirty="0" err="1">
                    <a:solidFill>
                      <a:srgbClr val="000000"/>
                    </a:solidFill>
                  </a:rPr>
                  <a:t>centered</a:t>
                </a:r>
                <a:r>
                  <a:rPr lang="it-IT" dirty="0">
                    <a:solidFill>
                      <a:srgbClr val="000000"/>
                    </a:solidFill>
                  </a:rPr>
                  <a:t> </a:t>
                </a:r>
                <a:r>
                  <a:rPr lang="it-IT" dirty="0" err="1">
                    <a:solidFill>
                      <a:srgbClr val="000000"/>
                    </a:solidFill>
                  </a:rPr>
                  <a:t>at</a:t>
                </a:r>
                <a:r>
                  <a:rPr lang="it-IT" dirty="0">
                    <a:solidFill>
                      <a:srgbClr val="000000"/>
                    </a:solidFill>
                  </a:rPr>
                  <a:t> </a:t>
                </a:r>
                <a:r>
                  <a:rPr lang="it-IT" dirty="0" err="1">
                    <a:solidFill>
                      <a:srgbClr val="000000"/>
                    </a:solidFill>
                  </a:rPr>
                  <a:t>different</a:t>
                </a:r>
                <a:r>
                  <a:rPr lang="it-IT" dirty="0">
                    <a:solidFill>
                      <a:srgbClr val="000000"/>
                    </a:solidFill>
                  </a:rPr>
                  <a:t> frequencies. </a:t>
                </a:r>
              </a:p>
              <a:p>
                <a:r>
                  <a:rPr lang="it-IT" dirty="0">
                    <a:solidFill>
                      <a:srgbClr val="000000"/>
                    </a:solidFill>
                  </a:rPr>
                  <a:t>Figure shows a non </a:t>
                </a:r>
                <a:r>
                  <a:rPr lang="it-IT" dirty="0" err="1">
                    <a:solidFill>
                      <a:srgbClr val="000000"/>
                    </a:solidFill>
                  </a:rPr>
                  <a:t>modulated</a:t>
                </a:r>
                <a:r>
                  <a:rPr lang="it-IT" dirty="0">
                    <a:solidFill>
                      <a:srgbClr val="000000"/>
                    </a:solidFill>
                  </a:rPr>
                  <a:t> </a:t>
                </a:r>
                <a:r>
                  <a:rPr lang="it-IT" dirty="0" err="1">
                    <a:solidFill>
                      <a:srgbClr val="000000"/>
                    </a:solidFill>
                  </a:rPr>
                  <a:t>signal</a:t>
                </a:r>
                <a:r>
                  <a:rPr lang="it-IT" dirty="0">
                    <a:solidFill>
                      <a:srgbClr val="000000"/>
                    </a:solidFill>
                  </a:rPr>
                  <a:t>  with power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it-IT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it-IT" dirty="0">
                    <a:solidFill>
                      <a:srgbClr val="000000"/>
                    </a:solidFill>
                  </a:rPr>
                  <a:t> in the </a:t>
                </a:r>
                <a:r>
                  <a:rPr lang="it-IT" i="1" dirty="0" err="1">
                    <a:solidFill>
                      <a:srgbClr val="000000"/>
                    </a:solidFill>
                  </a:rPr>
                  <a:t>spreaded</a:t>
                </a:r>
                <a:r>
                  <a:rPr lang="it-IT" dirty="0">
                    <a:solidFill>
                      <a:srgbClr val="000000"/>
                    </a:solidFill>
                  </a:rPr>
                  <a:t> </a:t>
                </a:r>
                <a:r>
                  <a:rPr lang="it-IT" dirty="0" err="1">
                    <a:solidFill>
                      <a:srgbClr val="000000"/>
                    </a:solidFill>
                  </a:rPr>
                  <a:t>signal</a:t>
                </a:r>
                <a:r>
                  <a:rPr lang="it-IT" dirty="0">
                    <a:solidFill>
                      <a:srgbClr val="000000"/>
                    </a:solidFill>
                  </a:rPr>
                  <a:t> </a:t>
                </a:r>
                <a:r>
                  <a:rPr lang="it-IT" dirty="0" err="1">
                    <a:solidFill>
                      <a:srgbClr val="000000"/>
                    </a:solidFill>
                  </a:rPr>
                  <a:t>bandwidth</a:t>
                </a:r>
                <a:r>
                  <a:rPr lang="it-IT" dirty="0">
                    <a:solidFill>
                      <a:srgbClr val="000000"/>
                    </a:solidFill>
                  </a:rPr>
                  <a:t>. </a:t>
                </a:r>
              </a:p>
            </p:txBody>
          </p:sp>
        </mc:Choice>
        <mc:Fallback xmlns="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09019529-33DA-46AC-9ADB-9CE038B091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280" y="1836423"/>
                <a:ext cx="9969100" cy="672556"/>
              </a:xfrm>
              <a:prstGeom prst="rect">
                <a:avLst/>
              </a:prstGeom>
              <a:blipFill>
                <a:blip r:embed="rId3"/>
                <a:stretch>
                  <a:fillRect l="-489" t="-4505" b="-991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magine 4">
            <a:extLst>
              <a:ext uri="{FF2B5EF4-FFF2-40B4-BE49-F238E27FC236}">
                <a16:creationId xmlns:a16="http://schemas.microsoft.com/office/drawing/2014/main" id="{B71ECBCD-A16F-4279-BDDB-27FFD3A60D4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17" t="3219" r="7207" b="52342"/>
          <a:stretch/>
        </p:blipFill>
        <p:spPr>
          <a:xfrm>
            <a:off x="4599147" y="2512926"/>
            <a:ext cx="6556533" cy="3672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75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893B1DB-8C4D-463A-9550-4324F42AD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Single CDMA Transmission with Jamming 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FAD0C83E-ABF7-4094-B73D-DFC31765600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94" t="26086" r="7574" b="7521"/>
          <a:stretch/>
        </p:blipFill>
        <p:spPr>
          <a:xfrm>
            <a:off x="904870" y="1928192"/>
            <a:ext cx="10382259" cy="41744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4D9E98A4-4A42-4535-B639-25BC98C28EC9}"/>
                  </a:ext>
                </a:extLst>
              </p:cNvPr>
              <p:cNvSpPr txBox="1"/>
              <p:nvPr/>
            </p:nvSpPr>
            <p:spPr>
              <a:xfrm>
                <a:off x="5476673" y="1833825"/>
                <a:ext cx="117704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b="1" dirty="0"/>
                  <a:t>#User = 2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1" i="1" smtClean="0">
                              <a:latin typeface="Cambria Math" panose="02040503050406030204" pitchFamily="18" charset="0"/>
                            </a:rPr>
                            <m:t>𝑳</m:t>
                          </m:r>
                        </m:e>
                        <m:sub>
                          <m:r>
                            <a:rPr lang="it-IT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</m:sub>
                      </m:sSub>
                      <m:r>
                        <a:rPr lang="it-IT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b="1" i="1" smtClean="0">
                          <a:latin typeface="Cambria Math" panose="02040503050406030204" pitchFamily="18" charset="0"/>
                        </a:rPr>
                        <m:t>𝟏𝟓</m:t>
                      </m:r>
                    </m:oMath>
                  </m:oMathPara>
                </a14:m>
                <a:endParaRPr lang="it-IT" b="1" dirty="0"/>
              </a:p>
            </p:txBody>
          </p:sp>
        </mc:Choice>
        <mc:Fallback xmlns="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4D9E98A4-4A42-4535-B639-25BC98C28E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6673" y="1833825"/>
                <a:ext cx="1177046" cy="646331"/>
              </a:xfrm>
              <a:prstGeom prst="rect">
                <a:avLst/>
              </a:prstGeom>
              <a:blipFill>
                <a:blip r:embed="rId3"/>
                <a:stretch>
                  <a:fillRect l="-4145" t="-566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35118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893B1DB-8C4D-463A-9550-4324F42AD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Single CDMA Transmission with Jamming  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FAD0C83E-ABF7-4094-B73D-DFC31765600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12" t="1826" r="6955" b="5684"/>
          <a:stretch/>
        </p:blipFill>
        <p:spPr>
          <a:xfrm>
            <a:off x="1291093" y="1786348"/>
            <a:ext cx="9670774" cy="4515062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63448A45-93F2-4976-BD17-E4ABCD803E66}"/>
              </a:ext>
            </a:extLst>
          </p:cNvPr>
          <p:cNvSpPr txBox="1"/>
          <p:nvPr/>
        </p:nvSpPr>
        <p:spPr>
          <a:xfrm>
            <a:off x="5327190" y="1786348"/>
            <a:ext cx="1598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b="1" dirty="0"/>
              <a:t>Jamming </a:t>
            </a:r>
            <a:r>
              <a:rPr lang="it-IT" sz="1200" b="1" dirty="0" err="1"/>
              <a:t>intensity</a:t>
            </a:r>
            <a:r>
              <a:rPr lang="it-IT" sz="1200" b="1" dirty="0"/>
              <a:t> = 5</a:t>
            </a:r>
          </a:p>
        </p:txBody>
      </p:sp>
    </p:spTree>
    <p:extLst>
      <p:ext uri="{BB962C8B-B14F-4D97-AF65-F5344CB8AC3E}">
        <p14:creationId xmlns:p14="http://schemas.microsoft.com/office/powerpoint/2010/main" val="2000256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893B1DB-8C4D-463A-9550-4324F42AD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Single CDMA Transmission with Jamming 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BE428569-EEB8-4CD9-B12D-11897FD1C89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30" t="3194" r="8582" b="36773"/>
          <a:stretch/>
        </p:blipFill>
        <p:spPr>
          <a:xfrm>
            <a:off x="718687" y="2067339"/>
            <a:ext cx="10754626" cy="3945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79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A45F7F0-CB4D-4094-B488-B2CB338AB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Agenda</a:t>
            </a:r>
          </a:p>
        </p:txBody>
      </p:sp>
      <p:cxnSp>
        <p:nvCxnSpPr>
          <p:cNvPr id="9" name="Straight Connector 27">
            <a:extLst>
              <a:ext uri="{FF2B5EF4-FFF2-40B4-BE49-F238E27FC236}">
                <a16:creationId xmlns:a16="http://schemas.microsoft.com/office/drawing/2014/main" id="{6490F54B-7F97-4BEB-A32B-895926D4BF95}"/>
              </a:ext>
            </a:extLst>
          </p:cNvPr>
          <p:cNvCxnSpPr>
            <a:cxnSpLocks/>
            <a:stCxn id="15" idx="2"/>
            <a:endCxn id="13" idx="6"/>
          </p:cNvCxnSpPr>
          <p:nvPr/>
        </p:nvCxnSpPr>
        <p:spPr>
          <a:xfrm flipH="1" flipV="1">
            <a:off x="6074309" y="3550722"/>
            <a:ext cx="3002284" cy="1506253"/>
          </a:xfrm>
          <a:prstGeom prst="line">
            <a:avLst/>
          </a:prstGeom>
          <a:ln w="28575"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23">
            <a:extLst>
              <a:ext uri="{FF2B5EF4-FFF2-40B4-BE49-F238E27FC236}">
                <a16:creationId xmlns:a16="http://schemas.microsoft.com/office/drawing/2014/main" id="{051E4495-20C4-4A56-BCFA-E5BB893BE64C}"/>
              </a:ext>
            </a:extLst>
          </p:cNvPr>
          <p:cNvCxnSpPr>
            <a:cxnSpLocks/>
            <a:stCxn id="11" idx="6"/>
            <a:endCxn id="13" idx="2"/>
          </p:cNvCxnSpPr>
          <p:nvPr/>
        </p:nvCxnSpPr>
        <p:spPr>
          <a:xfrm flipV="1">
            <a:off x="2804723" y="3550722"/>
            <a:ext cx="2681106" cy="1506253"/>
          </a:xfrm>
          <a:prstGeom prst="line">
            <a:avLst/>
          </a:prstGeom>
          <a:ln w="28575"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">
            <a:extLst>
              <a:ext uri="{FF2B5EF4-FFF2-40B4-BE49-F238E27FC236}">
                <a16:creationId xmlns:a16="http://schemas.microsoft.com/office/drawing/2014/main" id="{35E8DEF0-5FE2-44D6-ADF3-A4FB8E175696}"/>
              </a:ext>
            </a:extLst>
          </p:cNvPr>
          <p:cNvSpPr/>
          <p:nvPr/>
        </p:nvSpPr>
        <p:spPr>
          <a:xfrm>
            <a:off x="2216243" y="4762735"/>
            <a:ext cx="588480" cy="588480"/>
          </a:xfrm>
          <a:prstGeom prst="ellipse">
            <a:avLst/>
          </a:prstGeom>
          <a:solidFill>
            <a:srgbClr val="00B050"/>
          </a:solidFill>
          <a:ln>
            <a:noFill/>
          </a:ln>
          <a:effectLst>
            <a:outerShdw blurRad="76200" sx="105000" sy="105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2">
            <a:extLst>
              <a:ext uri="{FF2B5EF4-FFF2-40B4-BE49-F238E27FC236}">
                <a16:creationId xmlns:a16="http://schemas.microsoft.com/office/drawing/2014/main" id="{607F4FD9-1162-45A3-AD5F-93C636E8E456}"/>
              </a:ext>
            </a:extLst>
          </p:cNvPr>
          <p:cNvSpPr txBox="1"/>
          <p:nvPr/>
        </p:nvSpPr>
        <p:spPr>
          <a:xfrm>
            <a:off x="2318831" y="4733809"/>
            <a:ext cx="383303" cy="646331"/>
          </a:xfrm>
          <a:prstGeom prst="rect">
            <a:avLst/>
          </a:prstGeom>
          <a:noFill/>
          <a:effectLst>
            <a:outerShdw blurRad="63500" sx="105000" sy="105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7813C0E-6CC1-40B9-98E7-986FD5BDB535}"/>
              </a:ext>
            </a:extLst>
          </p:cNvPr>
          <p:cNvSpPr/>
          <p:nvPr/>
        </p:nvSpPr>
        <p:spPr>
          <a:xfrm>
            <a:off x="5485829" y="3256482"/>
            <a:ext cx="588480" cy="588480"/>
          </a:xfrm>
          <a:prstGeom prst="ellipse">
            <a:avLst/>
          </a:prstGeom>
          <a:solidFill>
            <a:srgbClr val="00B0F0"/>
          </a:solidFill>
          <a:ln>
            <a:noFill/>
          </a:ln>
          <a:effectLst>
            <a:outerShdw blurRad="76200" sx="105000" sy="105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5ADE72E-766B-42BD-95D7-34072DC39696}"/>
              </a:ext>
            </a:extLst>
          </p:cNvPr>
          <p:cNvSpPr txBox="1"/>
          <p:nvPr/>
        </p:nvSpPr>
        <p:spPr>
          <a:xfrm>
            <a:off x="5588417" y="3227556"/>
            <a:ext cx="383303" cy="646331"/>
          </a:xfrm>
          <a:prstGeom prst="rect">
            <a:avLst/>
          </a:prstGeom>
          <a:noFill/>
          <a:effectLst>
            <a:outerShdw blurRad="63500" sx="105000" sy="105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91F0F12-BE57-4698-AC88-DEA1D6F09770}"/>
              </a:ext>
            </a:extLst>
          </p:cNvPr>
          <p:cNvSpPr/>
          <p:nvPr/>
        </p:nvSpPr>
        <p:spPr>
          <a:xfrm>
            <a:off x="9076593" y="4762735"/>
            <a:ext cx="588480" cy="58848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76200" sx="105000" sy="105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C83C2A8-6E25-489D-93B6-D47C5F2EBDF3}"/>
              </a:ext>
            </a:extLst>
          </p:cNvPr>
          <p:cNvSpPr txBox="1"/>
          <p:nvPr/>
        </p:nvSpPr>
        <p:spPr>
          <a:xfrm>
            <a:off x="9179181" y="4733809"/>
            <a:ext cx="383303" cy="646331"/>
          </a:xfrm>
          <a:prstGeom prst="rect">
            <a:avLst/>
          </a:prstGeom>
          <a:noFill/>
          <a:effectLst>
            <a:outerShdw blurRad="63500" sx="105000" sy="105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3</a:t>
            </a:r>
          </a:p>
        </p:txBody>
      </p:sp>
      <p:grpSp>
        <p:nvGrpSpPr>
          <p:cNvPr id="23" name="Group 95">
            <a:extLst>
              <a:ext uri="{FF2B5EF4-FFF2-40B4-BE49-F238E27FC236}">
                <a16:creationId xmlns:a16="http://schemas.microsoft.com/office/drawing/2014/main" id="{4D698765-F461-4B89-BB8D-7659BC88003A}"/>
              </a:ext>
            </a:extLst>
          </p:cNvPr>
          <p:cNvGrpSpPr/>
          <p:nvPr/>
        </p:nvGrpSpPr>
        <p:grpSpPr>
          <a:xfrm>
            <a:off x="1484496" y="3569710"/>
            <a:ext cx="2126507" cy="1149636"/>
            <a:chOff x="378640" y="3809602"/>
            <a:chExt cx="2126507" cy="1149636"/>
          </a:xfrm>
        </p:grpSpPr>
        <p:sp>
          <p:nvSpPr>
            <p:cNvPr id="24" name="TextBox 82">
              <a:extLst>
                <a:ext uri="{FF2B5EF4-FFF2-40B4-BE49-F238E27FC236}">
                  <a16:creationId xmlns:a16="http://schemas.microsoft.com/office/drawing/2014/main" id="{3E18B15F-58E2-4D67-BD2A-1B3319A7D267}"/>
                </a:ext>
              </a:extLst>
            </p:cNvPr>
            <p:cNvSpPr txBox="1"/>
            <p:nvPr/>
          </p:nvSpPr>
          <p:spPr>
            <a:xfrm>
              <a:off x="378640" y="3809602"/>
              <a:ext cx="212650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00B050"/>
                  </a:solidFill>
                </a:rPr>
                <a:t>CDMA</a:t>
              </a:r>
            </a:p>
          </p:txBody>
        </p:sp>
        <p:sp>
          <p:nvSpPr>
            <p:cNvPr id="25" name="TextBox 83">
              <a:extLst>
                <a:ext uri="{FF2B5EF4-FFF2-40B4-BE49-F238E27FC236}">
                  <a16:creationId xmlns:a16="http://schemas.microsoft.com/office/drawing/2014/main" id="{D32F0C48-30B3-48B0-9054-1D0B2A06814A}"/>
                </a:ext>
              </a:extLst>
            </p:cNvPr>
            <p:cNvSpPr txBox="1"/>
            <p:nvPr/>
          </p:nvSpPr>
          <p:spPr>
            <a:xfrm>
              <a:off x="378640" y="4128241"/>
              <a:ext cx="212650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A6A6A6"/>
                  </a:solidFill>
                </a:rPr>
                <a:t>PN Codes </a:t>
              </a:r>
            </a:p>
            <a:p>
              <a:pPr algn="ctr"/>
              <a:r>
                <a:rPr lang="en-US" sz="1600" b="1" dirty="0">
                  <a:solidFill>
                    <a:srgbClr val="A6A6A6"/>
                  </a:solidFill>
                </a:rPr>
                <a:t>M-Sequence</a:t>
              </a:r>
            </a:p>
            <a:p>
              <a:pPr algn="ctr"/>
              <a:r>
                <a:rPr lang="en-US" sz="1600" b="1" dirty="0">
                  <a:solidFill>
                    <a:srgbClr val="A6A6A6"/>
                  </a:solidFill>
                </a:rPr>
                <a:t>Simulations</a:t>
              </a:r>
            </a:p>
          </p:txBody>
        </p:sp>
      </p:grpSp>
      <p:grpSp>
        <p:nvGrpSpPr>
          <p:cNvPr id="26" name="Group 96">
            <a:extLst>
              <a:ext uri="{FF2B5EF4-FFF2-40B4-BE49-F238E27FC236}">
                <a16:creationId xmlns:a16="http://schemas.microsoft.com/office/drawing/2014/main" id="{53349D1F-6B21-4595-934C-87F9A69C502A}"/>
              </a:ext>
            </a:extLst>
          </p:cNvPr>
          <p:cNvGrpSpPr/>
          <p:nvPr/>
        </p:nvGrpSpPr>
        <p:grpSpPr>
          <a:xfrm>
            <a:off x="4716814" y="2317354"/>
            <a:ext cx="2126507" cy="903414"/>
            <a:chOff x="2281192" y="2835528"/>
            <a:chExt cx="2126507" cy="903414"/>
          </a:xfrm>
        </p:grpSpPr>
        <p:sp>
          <p:nvSpPr>
            <p:cNvPr id="27" name="TextBox 84">
              <a:extLst>
                <a:ext uri="{FF2B5EF4-FFF2-40B4-BE49-F238E27FC236}">
                  <a16:creationId xmlns:a16="http://schemas.microsoft.com/office/drawing/2014/main" id="{E402B914-1CEE-4B72-AC99-6EB57B778D61}"/>
                </a:ext>
              </a:extLst>
            </p:cNvPr>
            <p:cNvSpPr txBox="1"/>
            <p:nvPr/>
          </p:nvSpPr>
          <p:spPr>
            <a:xfrm>
              <a:off x="2281192" y="2835528"/>
              <a:ext cx="2126507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00B0F0"/>
                  </a:solidFill>
                </a:rPr>
                <a:t>Jamming</a:t>
              </a:r>
            </a:p>
          </p:txBody>
        </p:sp>
        <p:sp>
          <p:nvSpPr>
            <p:cNvPr id="28" name="TextBox 85">
              <a:extLst>
                <a:ext uri="{FF2B5EF4-FFF2-40B4-BE49-F238E27FC236}">
                  <a16:creationId xmlns:a16="http://schemas.microsoft.com/office/drawing/2014/main" id="{6087BE9C-34FA-4A48-8C4C-34609E2638D9}"/>
                </a:ext>
              </a:extLst>
            </p:cNvPr>
            <p:cNvSpPr txBox="1"/>
            <p:nvPr/>
          </p:nvSpPr>
          <p:spPr>
            <a:xfrm>
              <a:off x="2281192" y="3154167"/>
              <a:ext cx="212650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A6A6A6"/>
                  </a:solidFill>
                </a:rPr>
                <a:t>Jammer Types</a:t>
              </a:r>
            </a:p>
            <a:p>
              <a:pPr algn="ctr"/>
              <a:r>
                <a:rPr lang="en-US" sz="1600" b="1" dirty="0">
                  <a:solidFill>
                    <a:srgbClr val="A6A6A6"/>
                  </a:solidFill>
                </a:rPr>
                <a:t>Simulations</a:t>
              </a:r>
            </a:p>
          </p:txBody>
        </p:sp>
      </p:grpSp>
      <p:grpSp>
        <p:nvGrpSpPr>
          <p:cNvPr id="29" name="Group 99">
            <a:extLst>
              <a:ext uri="{FF2B5EF4-FFF2-40B4-BE49-F238E27FC236}">
                <a16:creationId xmlns:a16="http://schemas.microsoft.com/office/drawing/2014/main" id="{C6D6E3BA-66A4-4DB4-93F3-A173AF5880F9}"/>
              </a:ext>
            </a:extLst>
          </p:cNvPr>
          <p:cNvGrpSpPr/>
          <p:nvPr/>
        </p:nvGrpSpPr>
        <p:grpSpPr>
          <a:xfrm>
            <a:off x="8307578" y="3769765"/>
            <a:ext cx="2126507" cy="903414"/>
            <a:chOff x="4246516" y="3872063"/>
            <a:chExt cx="2126507" cy="903414"/>
          </a:xfrm>
        </p:grpSpPr>
        <p:sp>
          <p:nvSpPr>
            <p:cNvPr id="30" name="TextBox 86">
              <a:extLst>
                <a:ext uri="{FF2B5EF4-FFF2-40B4-BE49-F238E27FC236}">
                  <a16:creationId xmlns:a16="http://schemas.microsoft.com/office/drawing/2014/main" id="{B4C35E08-043A-483C-B556-4BFDA3CA2E11}"/>
                </a:ext>
              </a:extLst>
            </p:cNvPr>
            <p:cNvSpPr txBox="1"/>
            <p:nvPr/>
          </p:nvSpPr>
          <p:spPr>
            <a:xfrm>
              <a:off x="4246516" y="3872063"/>
              <a:ext cx="212650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FC000"/>
                  </a:solidFill>
                </a:rPr>
                <a:t>Queue Theory</a:t>
              </a:r>
            </a:p>
          </p:txBody>
        </p:sp>
        <p:sp>
          <p:nvSpPr>
            <p:cNvPr id="31" name="TextBox 87">
              <a:extLst>
                <a:ext uri="{FF2B5EF4-FFF2-40B4-BE49-F238E27FC236}">
                  <a16:creationId xmlns:a16="http://schemas.microsoft.com/office/drawing/2014/main" id="{34EB48CD-F114-4C16-9445-A15EB50C8932}"/>
                </a:ext>
              </a:extLst>
            </p:cNvPr>
            <p:cNvSpPr txBox="1"/>
            <p:nvPr/>
          </p:nvSpPr>
          <p:spPr>
            <a:xfrm>
              <a:off x="4246516" y="4190702"/>
              <a:ext cx="212650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A6A6A6"/>
                  </a:solidFill>
                </a:rPr>
                <a:t>M/M/K</a:t>
              </a:r>
            </a:p>
            <a:p>
              <a:pPr algn="ctr"/>
              <a:r>
                <a:rPr lang="en-US" sz="1600" b="1" dirty="0">
                  <a:solidFill>
                    <a:srgbClr val="A6A6A6"/>
                  </a:solidFill>
                </a:rPr>
                <a:t>Simulation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98874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5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250"/>
                            </p:stCondLst>
                            <p:childTnLst>
                              <p:par>
                                <p:cTn id="3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750"/>
                            </p:stCondLst>
                            <p:childTnLst>
                              <p:par>
                                <p:cTn id="3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000"/>
                            </p:stCondLst>
                            <p:childTnLst>
                              <p:par>
                                <p:cTn id="5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500"/>
                            </p:stCondLst>
                            <p:childTnLst>
                              <p:par>
                                <p:cTn id="5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  <p:bldP spid="13" grpId="0" animBg="1"/>
      <p:bldP spid="14" grpId="0"/>
      <p:bldP spid="15" grpId="0" animBg="1"/>
      <p:bldP spid="1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893B1DB-8C4D-463A-9550-4324F42AD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Single CDMA Transmission with Jamming 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FDAA0094-357F-4857-9FAE-D81AE873A7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72" t="3771" r="7228" b="6411"/>
          <a:stretch/>
        </p:blipFill>
        <p:spPr>
          <a:xfrm>
            <a:off x="1066800" y="1940093"/>
            <a:ext cx="10058400" cy="4311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385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893B1DB-8C4D-463A-9550-4324F42AD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Single CDMA Transmission with Jamming 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E454C253-0E2E-4700-B840-DE48C962B9F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35" t="3439" r="7065" b="5091"/>
          <a:stretch/>
        </p:blipFill>
        <p:spPr>
          <a:xfrm>
            <a:off x="1237752" y="1823984"/>
            <a:ext cx="9716495" cy="4437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361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57AA9B3-BA66-4900-A738-8CA70BC20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BER varying Jamming Intensity and Type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F87C1918-B5B4-4EB0-BCA1-5961A77DB0C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0" t="5437" r="7934" b="4043"/>
          <a:stretch/>
        </p:blipFill>
        <p:spPr>
          <a:xfrm>
            <a:off x="1816054" y="1787174"/>
            <a:ext cx="8559891" cy="4530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422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57AA9B3-BA66-4900-A738-8CA70BC20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BER varying Jamming Type and #User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3A8C48F5-07B3-4EDB-8F92-AEF369EE75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01" t="5481" r="7367" b="5966"/>
          <a:stretch/>
        </p:blipFill>
        <p:spPr>
          <a:xfrm>
            <a:off x="1097280" y="1792892"/>
            <a:ext cx="7803529" cy="4481449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96A3859B-D729-4B84-80B0-DA64C27F1850}"/>
              </a:ext>
            </a:extLst>
          </p:cNvPr>
          <p:cNvSpPr txBox="1"/>
          <p:nvPr/>
        </p:nvSpPr>
        <p:spPr>
          <a:xfrm>
            <a:off x="8900809" y="2101175"/>
            <a:ext cx="2431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Jamming </a:t>
            </a:r>
            <a:r>
              <a:rPr lang="it-IT" dirty="0" err="1"/>
              <a:t>intensity</a:t>
            </a:r>
            <a:r>
              <a:rPr lang="it-IT" dirty="0"/>
              <a:t> = 10</a:t>
            </a:r>
          </a:p>
        </p:txBody>
      </p:sp>
    </p:spTree>
    <p:extLst>
      <p:ext uri="{BB962C8B-B14F-4D97-AF65-F5344CB8AC3E}">
        <p14:creationId xmlns:p14="http://schemas.microsoft.com/office/powerpoint/2010/main" val="1477280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olo 1">
                <a:extLst>
                  <a:ext uri="{FF2B5EF4-FFF2-40B4-BE49-F238E27FC236}">
                    <a16:creationId xmlns:a16="http://schemas.microsoft.com/office/drawing/2014/main" id="{E57AA9B3-BA66-4900-A738-8CA70BC2041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it-IT" dirty="0"/>
                  <a:t>BER varying Jamming Type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4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4800" i="1" dirty="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it-IT" sz="4800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it-IT" sz="4800" dirty="0"/>
                  <a:t>/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4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4800" i="1" dirty="0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it-IT" sz="480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it-IT" sz="4800" dirty="0"/>
                  <a:t> </a:t>
                </a:r>
                <a:endParaRPr lang="it-IT" dirty="0"/>
              </a:p>
            </p:txBody>
          </p:sp>
        </mc:Choice>
        <mc:Fallback xmlns="">
          <p:sp>
            <p:nvSpPr>
              <p:cNvPr id="2" name="Titolo 1">
                <a:extLst>
                  <a:ext uri="{FF2B5EF4-FFF2-40B4-BE49-F238E27FC236}">
                    <a16:creationId xmlns:a16="http://schemas.microsoft.com/office/drawing/2014/main" id="{E57AA9B3-BA66-4900-A738-8CA70BC204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727" b="-2268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magine 3">
            <a:extLst>
              <a:ext uri="{FF2B5EF4-FFF2-40B4-BE49-F238E27FC236}">
                <a16:creationId xmlns:a16="http://schemas.microsoft.com/office/drawing/2014/main" id="{78D59CEC-44E6-4DB8-8AC3-A935156B62B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00" t="5642" r="7925" b="5481"/>
          <a:stretch/>
        </p:blipFill>
        <p:spPr>
          <a:xfrm>
            <a:off x="1097280" y="1795601"/>
            <a:ext cx="7891077" cy="4517648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46B7C949-5AA3-4D28-AD14-05A32E58B13E}"/>
              </a:ext>
            </a:extLst>
          </p:cNvPr>
          <p:cNvSpPr txBox="1"/>
          <p:nvPr/>
        </p:nvSpPr>
        <p:spPr>
          <a:xfrm>
            <a:off x="8900809" y="2101175"/>
            <a:ext cx="2431914" cy="13651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it-IT" dirty="0"/>
              <a:t>Jamming </a:t>
            </a:r>
            <a:r>
              <a:rPr lang="it-IT" dirty="0" err="1"/>
              <a:t>intensity</a:t>
            </a:r>
            <a:r>
              <a:rPr lang="it-IT" dirty="0"/>
              <a:t> = 5</a:t>
            </a:r>
          </a:p>
          <a:p>
            <a:pPr>
              <a:lnSpc>
                <a:spcPct val="250000"/>
              </a:lnSpc>
            </a:pPr>
            <a:r>
              <a:rPr lang="it-IT" dirty="0"/>
              <a:t>#Users = 16</a:t>
            </a:r>
          </a:p>
        </p:txBody>
      </p:sp>
    </p:spTree>
    <p:extLst>
      <p:ext uri="{BB962C8B-B14F-4D97-AF65-F5344CB8AC3E}">
        <p14:creationId xmlns:p14="http://schemas.microsoft.com/office/powerpoint/2010/main" val="1431980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460C8CA-A8F0-49AC-AA3C-9EE08A1711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Audio Transmission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7A8AF4D-EC70-4D05-9B18-D8CFC048D0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370840"/>
          </a:xfrm>
        </p:spPr>
        <p:txBody>
          <a:bodyPr/>
          <a:lstStyle/>
          <a:p>
            <a:pPr marL="0" indent="0">
              <a:buNone/>
            </a:pPr>
            <a:r>
              <a:rPr lang="it-IT" dirty="0"/>
              <a:t>Audio samples </a:t>
            </a:r>
            <a:r>
              <a:rPr lang="it-IT" dirty="0" err="1"/>
              <a:t>used</a:t>
            </a:r>
            <a:endParaRPr lang="it-IT" dirty="0"/>
          </a:p>
        </p:txBody>
      </p:sp>
      <p:graphicFrame>
        <p:nvGraphicFramePr>
          <p:cNvPr id="4" name="Tabella 4">
            <a:extLst>
              <a:ext uri="{FF2B5EF4-FFF2-40B4-BE49-F238E27FC236}">
                <a16:creationId xmlns:a16="http://schemas.microsoft.com/office/drawing/2014/main" id="{3F52288A-9C1E-4754-9348-E4892B394D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8059000"/>
              </p:ext>
            </p:extLst>
          </p:nvPr>
        </p:nvGraphicFramePr>
        <p:xfrm>
          <a:off x="1097280" y="2324948"/>
          <a:ext cx="8128000" cy="370840"/>
        </p:xfrm>
        <a:graphic>
          <a:graphicData uri="http://schemas.openxmlformats.org/drawingml/2006/table">
            <a:tbl>
              <a:tblPr firstRow="1" bandRow="1">
                <a:tableStyleId>{46F890A9-2807-4EBB-B81D-B2AA78EC7F39}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1453498736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540681441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39424169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654190004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6283252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b="0" dirty="0">
                          <a:solidFill>
                            <a:sysClr val="windowText" lastClr="000000"/>
                          </a:solidFill>
                        </a:rPr>
                        <a:t>Audio 1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0" dirty="0">
                          <a:solidFill>
                            <a:sysClr val="windowText" lastClr="000000"/>
                          </a:solidFill>
                        </a:rPr>
                        <a:t>Audio 2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0" dirty="0">
                          <a:solidFill>
                            <a:sysClr val="windowText" lastClr="000000"/>
                          </a:solidFill>
                        </a:rPr>
                        <a:t>Audio 3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0" dirty="0">
                          <a:solidFill>
                            <a:sysClr val="windowText" lastClr="000000"/>
                          </a:solidFill>
                        </a:rPr>
                        <a:t>Audio 4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0" dirty="0">
                          <a:solidFill>
                            <a:sysClr val="windowText" lastClr="000000"/>
                          </a:solidFill>
                        </a:rPr>
                        <a:t>Audio 5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0123291"/>
                  </a:ext>
                </a:extLst>
              </a:tr>
            </a:tbl>
          </a:graphicData>
        </a:graphic>
      </p:graphicFrame>
      <p:pic>
        <p:nvPicPr>
          <p:cNvPr id="5" name="audio_1">
            <a:hlinkClick r:id="" action="ppaction://media"/>
            <a:extLst>
              <a:ext uri="{FF2B5EF4-FFF2-40B4-BE49-F238E27FC236}">
                <a16:creationId xmlns:a16="http://schemas.microsoft.com/office/drawing/2014/main" id="{4BFA69C8-7C29-405E-8C40-9423E9BBB68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688087" y="2941637"/>
            <a:ext cx="487363" cy="487363"/>
          </a:xfrm>
          <a:prstGeom prst="rect">
            <a:avLst/>
          </a:prstGeom>
        </p:spPr>
      </p:pic>
      <p:pic>
        <p:nvPicPr>
          <p:cNvPr id="6" name="audio_2">
            <a:hlinkClick r:id="" action="ppaction://media"/>
            <a:extLst>
              <a:ext uri="{FF2B5EF4-FFF2-40B4-BE49-F238E27FC236}">
                <a16:creationId xmlns:a16="http://schemas.microsoft.com/office/drawing/2014/main" id="{F6F95D7C-A265-41FE-A355-08147B25FD64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3302842" y="2941636"/>
            <a:ext cx="487363" cy="487363"/>
          </a:xfrm>
          <a:prstGeom prst="rect">
            <a:avLst/>
          </a:prstGeom>
        </p:spPr>
      </p:pic>
      <p:pic>
        <p:nvPicPr>
          <p:cNvPr id="7" name="audio_3">
            <a:hlinkClick r:id="" action="ppaction://media"/>
            <a:extLst>
              <a:ext uri="{FF2B5EF4-FFF2-40B4-BE49-F238E27FC236}">
                <a16:creationId xmlns:a16="http://schemas.microsoft.com/office/drawing/2014/main" id="{DDF53FB5-4FE4-4C30-AECB-F78D67F8FA49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4917598" y="2941636"/>
            <a:ext cx="487363" cy="487363"/>
          </a:xfrm>
          <a:prstGeom prst="rect">
            <a:avLst/>
          </a:prstGeom>
        </p:spPr>
      </p:pic>
      <p:pic>
        <p:nvPicPr>
          <p:cNvPr id="8" name="audio_4">
            <a:hlinkClick r:id="" action="ppaction://media"/>
            <a:extLst>
              <a:ext uri="{FF2B5EF4-FFF2-40B4-BE49-F238E27FC236}">
                <a16:creationId xmlns:a16="http://schemas.microsoft.com/office/drawing/2014/main" id="{E7905FC2-C012-4BD0-9F2C-1BF2DF4C9F30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6597205" y="2941635"/>
            <a:ext cx="487363" cy="487363"/>
          </a:xfrm>
          <a:prstGeom prst="rect">
            <a:avLst/>
          </a:prstGeom>
        </p:spPr>
      </p:pic>
      <p:pic>
        <p:nvPicPr>
          <p:cNvPr id="9" name="audio_5">
            <a:hlinkClick r:id="" action="ppaction://media"/>
            <a:extLst>
              <a:ext uri="{FF2B5EF4-FFF2-40B4-BE49-F238E27FC236}">
                <a16:creationId xmlns:a16="http://schemas.microsoft.com/office/drawing/2014/main" id="{FDB11A3B-1DC3-425A-A0C6-FE4E16F71F82}"/>
              </a:ext>
            </a:extLst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8276812" y="2941634"/>
            <a:ext cx="487363" cy="48736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EF6D059A-BE5B-4E20-B6B0-FAF2FCFE9F7D}"/>
                  </a:ext>
                </a:extLst>
              </p:cNvPr>
              <p:cNvSpPr txBox="1"/>
              <p:nvPr/>
            </p:nvSpPr>
            <p:spPr>
              <a:xfrm>
                <a:off x="1097280" y="3725694"/>
                <a:ext cx="6470839" cy="24468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it-IT" dirty="0" err="1"/>
                  <a:t>Sperimentations</a:t>
                </a:r>
                <a:r>
                  <a:rPr lang="it-IT" dirty="0"/>
                  <a:t>: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it-IT" dirty="0"/>
                  <a:t>3 Users 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it-IT" dirty="0"/>
                  <a:t> = 15 - Senza Jamming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it-IT" dirty="0"/>
                  <a:t>5 Users 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it-IT" dirty="0"/>
                  <a:t> = 63 - Broadband Jammer - Jamming Intensity 7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it-IT" dirty="0"/>
                  <a:t>5 Users 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it-IT" dirty="0"/>
                  <a:t> = 63 - Single-Tone Jammer - Jamming Intensity 7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it-IT" dirty="0"/>
                  <a:t>5 Users 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it-IT" dirty="0"/>
                  <a:t> = 63 - Multi-Tone Jammer - Jamming Intensity 7</a:t>
                </a:r>
              </a:p>
              <a:p>
                <a:endParaRPr lang="it-IT" dirty="0"/>
              </a:p>
            </p:txBody>
          </p:sp>
        </mc:Choice>
        <mc:Fallback xmlns="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EF6D059A-BE5B-4E20-B6B0-FAF2FCFE9F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280" y="3725694"/>
                <a:ext cx="6470839" cy="2446824"/>
              </a:xfrm>
              <a:prstGeom prst="rect">
                <a:avLst/>
              </a:prstGeom>
              <a:blipFill>
                <a:blip r:embed="rId13"/>
                <a:stretch>
                  <a:fillRect l="-75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86775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84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631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53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52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6168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audio>
              <p:cMediaNode vol="80000">
                <p:cTn id="2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audio>
              <p:cMediaNode vol="8000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audio>
              <p:cMediaNode vol="80000">
                <p:cTn id="2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audio>
              <p:cMediaNode vol="8000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>
            <a:extLst>
              <a:ext uri="{FF2B5EF4-FFF2-40B4-BE49-F238E27FC236}">
                <a16:creationId xmlns:a16="http://schemas.microsoft.com/office/drawing/2014/main" id="{73935EB8-D719-46F5-A69D-07BA25DC764D}"/>
              </a:ext>
            </a:extLst>
          </p:cNvPr>
          <p:cNvSpPr txBox="1"/>
          <p:nvPr/>
        </p:nvSpPr>
        <p:spPr>
          <a:xfrm>
            <a:off x="1097280" y="2829427"/>
            <a:ext cx="8328822" cy="2352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it-IT" sz="2000" dirty="0"/>
              <a:t>Audio 1                           Bit Error Rate 0.2505 – Symbol Error Rate 0.9819</a:t>
            </a:r>
          </a:p>
          <a:p>
            <a:pPr>
              <a:lnSpc>
                <a:spcPct val="150000"/>
              </a:lnSpc>
            </a:pPr>
            <a:endParaRPr lang="it-IT" sz="2000" dirty="0"/>
          </a:p>
          <a:p>
            <a:pPr>
              <a:lnSpc>
                <a:spcPct val="150000"/>
              </a:lnSpc>
            </a:pPr>
            <a:r>
              <a:rPr lang="it-IT" sz="2000" dirty="0"/>
              <a:t>Audio 2 				Bit Error Rate 0.0000 – Symbol Error Rate 0.0000</a:t>
            </a:r>
          </a:p>
          <a:p>
            <a:pPr>
              <a:lnSpc>
                <a:spcPct val="150000"/>
              </a:lnSpc>
            </a:pPr>
            <a:endParaRPr lang="it-IT" sz="2000" dirty="0"/>
          </a:p>
          <a:p>
            <a:pPr>
              <a:lnSpc>
                <a:spcPct val="150000"/>
              </a:lnSpc>
            </a:pPr>
            <a:r>
              <a:rPr lang="it-IT" sz="2000" dirty="0"/>
              <a:t>Audio 3 				Bit Error Rate 0.2502 – Symbol Error Rate 0.9820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B2DF148C-60AF-480A-BD58-F7F5EE54F7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Audio Transmission</a:t>
            </a:r>
          </a:p>
        </p:txBody>
      </p:sp>
      <p:pic>
        <p:nvPicPr>
          <p:cNvPr id="3" name="audio_1">
            <a:hlinkClick r:id="" action="ppaction://media"/>
            <a:extLst>
              <a:ext uri="{FF2B5EF4-FFF2-40B4-BE49-F238E27FC236}">
                <a16:creationId xmlns:a16="http://schemas.microsoft.com/office/drawing/2014/main" id="{BABC7B19-A68E-4540-9788-BE5CDAA612C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466787" y="2915407"/>
            <a:ext cx="487363" cy="48736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CBA1B019-8172-4AE8-9569-622A80A2256F}"/>
                  </a:ext>
                </a:extLst>
              </p:cNvPr>
              <p:cNvSpPr txBox="1"/>
              <p:nvPr/>
            </p:nvSpPr>
            <p:spPr>
              <a:xfrm>
                <a:off x="1097280" y="1974874"/>
                <a:ext cx="4651767" cy="588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it-IT" sz="2400" dirty="0"/>
                  <a:t>3 Users 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it-IT" sz="2400" dirty="0"/>
                  <a:t> = 15 - </a:t>
                </a:r>
                <a:r>
                  <a:rPr lang="it-IT" sz="2400" dirty="0" err="1"/>
                  <a:t>Without</a:t>
                </a:r>
                <a:r>
                  <a:rPr lang="it-IT" sz="2400" dirty="0"/>
                  <a:t> Jamming</a:t>
                </a:r>
              </a:p>
            </p:txBody>
          </p:sp>
        </mc:Choice>
        <mc:Fallback xmlns="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CBA1B019-8172-4AE8-9569-622A80A225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280" y="1974874"/>
                <a:ext cx="4651767" cy="588110"/>
              </a:xfrm>
              <a:prstGeom prst="rect">
                <a:avLst/>
              </a:prstGeom>
              <a:blipFill>
                <a:blip r:embed="rId7"/>
                <a:stretch>
                  <a:fillRect l="-1966" r="-1704" b="-2395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audio_2">
            <a:hlinkClick r:id="" action="ppaction://media"/>
            <a:extLst>
              <a:ext uri="{FF2B5EF4-FFF2-40B4-BE49-F238E27FC236}">
                <a16:creationId xmlns:a16="http://schemas.microsoft.com/office/drawing/2014/main" id="{6AA3F476-1D72-46D1-9299-3A803D31636A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466786" y="3763007"/>
            <a:ext cx="487363" cy="487363"/>
          </a:xfrm>
          <a:prstGeom prst="rect">
            <a:avLst/>
          </a:prstGeom>
        </p:spPr>
      </p:pic>
      <p:pic>
        <p:nvPicPr>
          <p:cNvPr id="7" name="audio_3">
            <a:hlinkClick r:id="" action="ppaction://media"/>
            <a:extLst>
              <a:ext uri="{FF2B5EF4-FFF2-40B4-BE49-F238E27FC236}">
                <a16:creationId xmlns:a16="http://schemas.microsoft.com/office/drawing/2014/main" id="{57397A68-4544-40F9-8CAB-23DB9AA1DBE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466785" y="4695016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771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53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53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audio>
              <p:cMediaNode vol="8000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audio>
              <p:cMediaNode vol="8000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>
            <a:extLst>
              <a:ext uri="{FF2B5EF4-FFF2-40B4-BE49-F238E27FC236}">
                <a16:creationId xmlns:a16="http://schemas.microsoft.com/office/drawing/2014/main" id="{73935EB8-D719-46F5-A69D-07BA25DC764D}"/>
              </a:ext>
            </a:extLst>
          </p:cNvPr>
          <p:cNvSpPr txBox="1"/>
          <p:nvPr/>
        </p:nvSpPr>
        <p:spPr>
          <a:xfrm>
            <a:off x="1097280" y="2693237"/>
            <a:ext cx="8328822" cy="42088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it-IT" dirty="0"/>
              <a:t>Audio 1                              Bit Error Rate 0.0065 – Symbol Error Rate 0.0985</a:t>
            </a:r>
          </a:p>
          <a:p>
            <a:pPr>
              <a:lnSpc>
                <a:spcPct val="130000"/>
              </a:lnSpc>
            </a:pPr>
            <a:endParaRPr lang="it-IT" dirty="0"/>
          </a:p>
          <a:p>
            <a:pPr>
              <a:lnSpc>
                <a:spcPct val="130000"/>
              </a:lnSpc>
            </a:pPr>
            <a:r>
              <a:rPr lang="it-IT" dirty="0"/>
              <a:t>Audio 2 				Bit Error Rate 0.0085 – Symbol Error Rate 0.1262</a:t>
            </a:r>
          </a:p>
          <a:p>
            <a:pPr>
              <a:lnSpc>
                <a:spcPct val="130000"/>
              </a:lnSpc>
            </a:pPr>
            <a:endParaRPr lang="it-IT" dirty="0"/>
          </a:p>
          <a:p>
            <a:pPr>
              <a:lnSpc>
                <a:spcPct val="130000"/>
              </a:lnSpc>
            </a:pPr>
            <a:r>
              <a:rPr lang="it-IT" dirty="0"/>
              <a:t>Audio 3 				Bit Error Rate 0.0066 – Symbol Error Rate 0.0998</a:t>
            </a:r>
          </a:p>
          <a:p>
            <a:pPr>
              <a:lnSpc>
                <a:spcPct val="130000"/>
              </a:lnSpc>
            </a:pPr>
            <a:endParaRPr lang="it-IT" dirty="0"/>
          </a:p>
          <a:p>
            <a:pPr>
              <a:lnSpc>
                <a:spcPct val="130000"/>
              </a:lnSpc>
            </a:pPr>
            <a:r>
              <a:rPr lang="it-IT" dirty="0"/>
              <a:t>Audio 4 				Bit Error Rate 0.0017 – Symbol Error Rate 0.0272</a:t>
            </a:r>
          </a:p>
          <a:p>
            <a:pPr>
              <a:lnSpc>
                <a:spcPct val="130000"/>
              </a:lnSpc>
            </a:pPr>
            <a:endParaRPr lang="it-IT" dirty="0"/>
          </a:p>
          <a:p>
            <a:pPr>
              <a:lnSpc>
                <a:spcPct val="130000"/>
              </a:lnSpc>
            </a:pPr>
            <a:r>
              <a:rPr lang="it-IT" dirty="0"/>
              <a:t>Audio 5 				Bit Error Rate 0. 0086 – Symbol Error Rate 0.1278</a:t>
            </a:r>
          </a:p>
          <a:p>
            <a:pPr>
              <a:lnSpc>
                <a:spcPct val="150000"/>
              </a:lnSpc>
            </a:pPr>
            <a:endParaRPr lang="it-IT" sz="2000" dirty="0"/>
          </a:p>
          <a:p>
            <a:pPr>
              <a:lnSpc>
                <a:spcPct val="150000"/>
              </a:lnSpc>
            </a:pPr>
            <a:endParaRPr lang="it-IT" sz="2000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B2DF148C-60AF-480A-BD58-F7F5EE54F7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Audio Transmission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CBA1B019-8172-4AE8-9569-622A80A2256F}"/>
                  </a:ext>
                </a:extLst>
              </p:cNvPr>
              <p:cNvSpPr txBox="1"/>
              <p:nvPr/>
            </p:nvSpPr>
            <p:spPr>
              <a:xfrm>
                <a:off x="1097280" y="1877597"/>
                <a:ext cx="8406643" cy="588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it-IT" sz="2400" dirty="0"/>
                  <a:t>5 Users 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it-IT" sz="2400" dirty="0"/>
                  <a:t> = 63 - Broadband Jammer - Jamming Intensity 7</a:t>
                </a:r>
              </a:p>
            </p:txBody>
          </p:sp>
        </mc:Choice>
        <mc:Fallback xmlns="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CBA1B019-8172-4AE8-9569-622A80A225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280" y="1877597"/>
                <a:ext cx="8406643" cy="588110"/>
              </a:xfrm>
              <a:prstGeom prst="rect">
                <a:avLst/>
              </a:prstGeom>
              <a:blipFill>
                <a:blip r:embed="rId12"/>
                <a:stretch>
                  <a:fillRect l="-1088" b="-2395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audio_1">
            <a:hlinkClick r:id="" action="ppaction://media"/>
            <a:extLst>
              <a:ext uri="{FF2B5EF4-FFF2-40B4-BE49-F238E27FC236}">
                <a16:creationId xmlns:a16="http://schemas.microsoft.com/office/drawing/2014/main" id="{18357AAA-B7E4-497D-972A-B2B65B5399E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2388478" y="2693237"/>
            <a:ext cx="487363" cy="487363"/>
          </a:xfrm>
          <a:prstGeom prst="rect">
            <a:avLst/>
          </a:prstGeom>
        </p:spPr>
      </p:pic>
      <p:pic>
        <p:nvPicPr>
          <p:cNvPr id="9" name="audio_2">
            <a:hlinkClick r:id="" action="ppaction://media"/>
            <a:extLst>
              <a:ext uri="{FF2B5EF4-FFF2-40B4-BE49-F238E27FC236}">
                <a16:creationId xmlns:a16="http://schemas.microsoft.com/office/drawing/2014/main" id="{279B0F4B-C8E2-4E95-B704-2342BECC55A1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2388478" y="3405021"/>
            <a:ext cx="487363" cy="487363"/>
          </a:xfrm>
          <a:prstGeom prst="rect">
            <a:avLst/>
          </a:prstGeom>
        </p:spPr>
      </p:pic>
      <p:pic>
        <p:nvPicPr>
          <p:cNvPr id="10" name="audio_3">
            <a:hlinkClick r:id="" action="ppaction://media"/>
            <a:extLst>
              <a:ext uri="{FF2B5EF4-FFF2-40B4-BE49-F238E27FC236}">
                <a16:creationId xmlns:a16="http://schemas.microsoft.com/office/drawing/2014/main" id="{4DD846DD-DE85-41CF-8E3D-A4BC581B19C3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2388478" y="4122350"/>
            <a:ext cx="487363" cy="487363"/>
          </a:xfrm>
          <a:prstGeom prst="rect">
            <a:avLst/>
          </a:prstGeom>
        </p:spPr>
      </p:pic>
      <p:pic>
        <p:nvPicPr>
          <p:cNvPr id="11" name="audio_4">
            <a:hlinkClick r:id="" action="ppaction://media"/>
            <a:extLst>
              <a:ext uri="{FF2B5EF4-FFF2-40B4-BE49-F238E27FC236}">
                <a16:creationId xmlns:a16="http://schemas.microsoft.com/office/drawing/2014/main" id="{E634A5DE-E1E8-4E47-89E2-292383CC0078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2388478" y="4876156"/>
            <a:ext cx="487363" cy="487363"/>
          </a:xfrm>
          <a:prstGeom prst="rect">
            <a:avLst/>
          </a:prstGeom>
        </p:spPr>
      </p:pic>
      <p:pic>
        <p:nvPicPr>
          <p:cNvPr id="12" name="audio_5">
            <a:hlinkClick r:id="" action="ppaction://media"/>
            <a:extLst>
              <a:ext uri="{FF2B5EF4-FFF2-40B4-BE49-F238E27FC236}">
                <a16:creationId xmlns:a16="http://schemas.microsoft.com/office/drawing/2014/main" id="{01E48B50-A67D-4113-A2FC-36A69B1FD7E8}"/>
              </a:ext>
            </a:extLst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2388478" y="5629962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367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52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520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520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520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audio>
              <p:cMediaNode vol="80000">
                <p:cTn id="2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  <p:audio>
              <p:cMediaNode vol="8000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  <p:audio>
              <p:cMediaNode vol="80000">
                <p:cTn id="2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  <p:audio>
              <p:cMediaNode vol="8000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>
            <a:extLst>
              <a:ext uri="{FF2B5EF4-FFF2-40B4-BE49-F238E27FC236}">
                <a16:creationId xmlns:a16="http://schemas.microsoft.com/office/drawing/2014/main" id="{73935EB8-D719-46F5-A69D-07BA25DC764D}"/>
              </a:ext>
            </a:extLst>
          </p:cNvPr>
          <p:cNvSpPr txBox="1"/>
          <p:nvPr/>
        </p:nvSpPr>
        <p:spPr>
          <a:xfrm>
            <a:off x="1097280" y="2732150"/>
            <a:ext cx="8328822" cy="42088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it-IT" dirty="0"/>
              <a:t>Audio 1                              Bit Error Rate 0.0022 – Symbol Error Rate 0.0350</a:t>
            </a:r>
          </a:p>
          <a:p>
            <a:pPr>
              <a:lnSpc>
                <a:spcPct val="130000"/>
              </a:lnSpc>
            </a:pPr>
            <a:endParaRPr lang="it-IT" dirty="0"/>
          </a:p>
          <a:p>
            <a:pPr>
              <a:lnSpc>
                <a:spcPct val="130000"/>
              </a:lnSpc>
            </a:pPr>
            <a:r>
              <a:rPr lang="it-IT" dirty="0"/>
              <a:t>Audio 2 				Bit Error Rate 0.0000 – Symbol Error Rate 0.0002</a:t>
            </a:r>
          </a:p>
          <a:p>
            <a:pPr>
              <a:lnSpc>
                <a:spcPct val="130000"/>
              </a:lnSpc>
            </a:pPr>
            <a:endParaRPr lang="it-IT" dirty="0"/>
          </a:p>
          <a:p>
            <a:pPr>
              <a:lnSpc>
                <a:spcPct val="130000"/>
              </a:lnSpc>
            </a:pPr>
            <a:r>
              <a:rPr lang="it-IT" dirty="0"/>
              <a:t>Audio 3 				Bit Error Rate 0.0000 – Symbol Error Rate 0.0001</a:t>
            </a:r>
          </a:p>
          <a:p>
            <a:pPr>
              <a:lnSpc>
                <a:spcPct val="130000"/>
              </a:lnSpc>
            </a:pPr>
            <a:endParaRPr lang="it-IT" dirty="0"/>
          </a:p>
          <a:p>
            <a:pPr>
              <a:lnSpc>
                <a:spcPct val="130000"/>
              </a:lnSpc>
            </a:pPr>
            <a:r>
              <a:rPr lang="it-IT" dirty="0"/>
              <a:t>Audio 4 				Bit Error Rate 0.0000 – Symbol Error Rate 0.0000</a:t>
            </a:r>
          </a:p>
          <a:p>
            <a:pPr>
              <a:lnSpc>
                <a:spcPct val="130000"/>
              </a:lnSpc>
            </a:pPr>
            <a:endParaRPr lang="it-IT" dirty="0"/>
          </a:p>
          <a:p>
            <a:pPr>
              <a:lnSpc>
                <a:spcPct val="130000"/>
              </a:lnSpc>
            </a:pPr>
            <a:r>
              <a:rPr lang="it-IT" dirty="0"/>
              <a:t>Audio 5 				Bit Error Rate 0. 0000 – Symbol Error Rate 0.0001</a:t>
            </a:r>
          </a:p>
          <a:p>
            <a:pPr>
              <a:lnSpc>
                <a:spcPct val="150000"/>
              </a:lnSpc>
            </a:pPr>
            <a:endParaRPr lang="it-IT" sz="2000" dirty="0"/>
          </a:p>
          <a:p>
            <a:pPr>
              <a:lnSpc>
                <a:spcPct val="150000"/>
              </a:lnSpc>
            </a:pPr>
            <a:endParaRPr lang="it-IT" sz="2000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B2DF148C-60AF-480A-BD58-F7F5EE54F7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Audio Transmission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CBA1B019-8172-4AE8-9569-622A80A2256F}"/>
                  </a:ext>
                </a:extLst>
              </p:cNvPr>
              <p:cNvSpPr txBox="1"/>
              <p:nvPr/>
            </p:nvSpPr>
            <p:spPr>
              <a:xfrm>
                <a:off x="1097280" y="1877597"/>
                <a:ext cx="8406643" cy="588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it-IT" sz="2400" dirty="0"/>
                  <a:t>5 Users 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it-IT" sz="2400" dirty="0"/>
                  <a:t> = 63 - Multi-Tone Jammer - Jamming Intensity 7</a:t>
                </a:r>
              </a:p>
            </p:txBody>
          </p:sp>
        </mc:Choice>
        <mc:Fallback xmlns="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CBA1B019-8172-4AE8-9569-622A80A225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280" y="1877597"/>
                <a:ext cx="8406643" cy="588110"/>
              </a:xfrm>
              <a:prstGeom prst="rect">
                <a:avLst/>
              </a:prstGeom>
              <a:blipFill>
                <a:blip r:embed="rId12"/>
                <a:stretch>
                  <a:fillRect l="-1088" b="-2395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audio_1">
            <a:hlinkClick r:id="" action="ppaction://media"/>
            <a:extLst>
              <a:ext uri="{FF2B5EF4-FFF2-40B4-BE49-F238E27FC236}">
                <a16:creationId xmlns:a16="http://schemas.microsoft.com/office/drawing/2014/main" id="{76089F9B-ACF2-4C38-87A8-97213A81C90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2522216" y="2737014"/>
            <a:ext cx="487363" cy="487363"/>
          </a:xfrm>
          <a:prstGeom prst="rect">
            <a:avLst/>
          </a:prstGeom>
        </p:spPr>
      </p:pic>
      <p:pic>
        <p:nvPicPr>
          <p:cNvPr id="6" name="audio_2">
            <a:hlinkClick r:id="" action="ppaction://media"/>
            <a:extLst>
              <a:ext uri="{FF2B5EF4-FFF2-40B4-BE49-F238E27FC236}">
                <a16:creationId xmlns:a16="http://schemas.microsoft.com/office/drawing/2014/main" id="{829F30A2-F845-4697-A140-3A8E1450F95B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2522217" y="3439070"/>
            <a:ext cx="487362" cy="487362"/>
          </a:xfrm>
          <a:prstGeom prst="rect">
            <a:avLst/>
          </a:prstGeom>
        </p:spPr>
      </p:pic>
      <p:pic>
        <p:nvPicPr>
          <p:cNvPr id="15" name="audio_3">
            <a:hlinkClick r:id="" action="ppaction://media"/>
            <a:extLst>
              <a:ext uri="{FF2B5EF4-FFF2-40B4-BE49-F238E27FC236}">
                <a16:creationId xmlns:a16="http://schemas.microsoft.com/office/drawing/2014/main" id="{33411EA4-097B-4BA0-9FA4-C7C5D2CF62B0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2522217" y="4192875"/>
            <a:ext cx="487362" cy="487362"/>
          </a:xfrm>
          <a:prstGeom prst="rect">
            <a:avLst/>
          </a:prstGeom>
        </p:spPr>
      </p:pic>
      <p:pic>
        <p:nvPicPr>
          <p:cNvPr id="16" name="audio_4">
            <a:hlinkClick r:id="" action="ppaction://media"/>
            <a:extLst>
              <a:ext uri="{FF2B5EF4-FFF2-40B4-BE49-F238E27FC236}">
                <a16:creationId xmlns:a16="http://schemas.microsoft.com/office/drawing/2014/main" id="{FC37E20D-5177-4DDA-82C6-7B2C72582E71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2495037" y="4836572"/>
            <a:ext cx="487362" cy="487363"/>
          </a:xfrm>
          <a:prstGeom prst="rect">
            <a:avLst/>
          </a:prstGeom>
        </p:spPr>
      </p:pic>
      <p:pic>
        <p:nvPicPr>
          <p:cNvPr id="17" name="audio_5">
            <a:hlinkClick r:id="" action="ppaction://media"/>
            <a:extLst>
              <a:ext uri="{FF2B5EF4-FFF2-40B4-BE49-F238E27FC236}">
                <a16:creationId xmlns:a16="http://schemas.microsoft.com/office/drawing/2014/main" id="{5614BE1D-BF58-40A7-9536-7A62263185E1}"/>
              </a:ext>
            </a:extLst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2522217" y="5645101"/>
            <a:ext cx="487362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448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52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5200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5200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5200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audio>
              <p:cMediaNode vol="80000">
                <p:cTn id="2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audio>
              <p:cMediaNode vol="8000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  <p:audio>
              <p:cMediaNode vol="80000">
                <p:cTn id="2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  <p:audio>
              <p:cMediaNode vol="8000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>
            <a:extLst>
              <a:ext uri="{FF2B5EF4-FFF2-40B4-BE49-F238E27FC236}">
                <a16:creationId xmlns:a16="http://schemas.microsoft.com/office/drawing/2014/main" id="{73935EB8-D719-46F5-A69D-07BA25DC764D}"/>
              </a:ext>
            </a:extLst>
          </p:cNvPr>
          <p:cNvSpPr txBox="1"/>
          <p:nvPr/>
        </p:nvSpPr>
        <p:spPr>
          <a:xfrm>
            <a:off x="1097280" y="2751605"/>
            <a:ext cx="8328822" cy="42088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it-IT" dirty="0"/>
              <a:t>Audio 1                              Bit Error Rate 0.0000 – Symbol Error Rate 0.0000</a:t>
            </a:r>
          </a:p>
          <a:p>
            <a:pPr>
              <a:lnSpc>
                <a:spcPct val="130000"/>
              </a:lnSpc>
            </a:pPr>
            <a:endParaRPr lang="it-IT" dirty="0"/>
          </a:p>
          <a:p>
            <a:pPr>
              <a:lnSpc>
                <a:spcPct val="130000"/>
              </a:lnSpc>
            </a:pPr>
            <a:r>
              <a:rPr lang="it-IT" dirty="0"/>
              <a:t>Audio 2 				Bit Error Rate 0.0000 – Symbol Error Rate 0.0000</a:t>
            </a:r>
          </a:p>
          <a:p>
            <a:pPr>
              <a:lnSpc>
                <a:spcPct val="130000"/>
              </a:lnSpc>
            </a:pPr>
            <a:endParaRPr lang="it-IT" dirty="0"/>
          </a:p>
          <a:p>
            <a:pPr>
              <a:lnSpc>
                <a:spcPct val="130000"/>
              </a:lnSpc>
            </a:pPr>
            <a:r>
              <a:rPr lang="it-IT" dirty="0"/>
              <a:t>Audio 3 				Bit Error Rate 0.0000 – Symbol Error Rate 0.0000</a:t>
            </a:r>
          </a:p>
          <a:p>
            <a:pPr>
              <a:lnSpc>
                <a:spcPct val="130000"/>
              </a:lnSpc>
            </a:pPr>
            <a:endParaRPr lang="it-IT" dirty="0"/>
          </a:p>
          <a:p>
            <a:pPr>
              <a:lnSpc>
                <a:spcPct val="130000"/>
              </a:lnSpc>
            </a:pPr>
            <a:r>
              <a:rPr lang="it-IT" dirty="0"/>
              <a:t>Audio 4 				Bit Error Rate 0.0000 – Symbol Error Rate 0.0000</a:t>
            </a:r>
          </a:p>
          <a:p>
            <a:pPr>
              <a:lnSpc>
                <a:spcPct val="130000"/>
              </a:lnSpc>
            </a:pPr>
            <a:endParaRPr lang="it-IT" dirty="0"/>
          </a:p>
          <a:p>
            <a:pPr>
              <a:lnSpc>
                <a:spcPct val="130000"/>
              </a:lnSpc>
            </a:pPr>
            <a:r>
              <a:rPr lang="it-IT" dirty="0"/>
              <a:t>Audio 5 				Bit Error Rate 0.0000 – Symbol Error Rate 0.0000</a:t>
            </a:r>
          </a:p>
          <a:p>
            <a:pPr>
              <a:lnSpc>
                <a:spcPct val="150000"/>
              </a:lnSpc>
            </a:pPr>
            <a:endParaRPr lang="it-IT" sz="2000" dirty="0"/>
          </a:p>
          <a:p>
            <a:pPr>
              <a:lnSpc>
                <a:spcPct val="150000"/>
              </a:lnSpc>
            </a:pPr>
            <a:endParaRPr lang="it-IT" sz="2000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B2DF148C-60AF-480A-BD58-F7F5EE54F7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Audio Transmission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CBA1B019-8172-4AE8-9569-622A80A2256F}"/>
                  </a:ext>
                </a:extLst>
              </p:cNvPr>
              <p:cNvSpPr txBox="1"/>
              <p:nvPr/>
            </p:nvSpPr>
            <p:spPr>
              <a:xfrm>
                <a:off x="1097280" y="1897052"/>
                <a:ext cx="8406643" cy="588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it-IT" sz="2400" dirty="0"/>
                  <a:t>5 Users 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it-IT" sz="2400" dirty="0"/>
                  <a:t> = 63 - Single-Tone Jammer - Jamming Intensity 7</a:t>
                </a:r>
              </a:p>
            </p:txBody>
          </p:sp>
        </mc:Choice>
        <mc:Fallback xmlns="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CBA1B019-8172-4AE8-9569-622A80A225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280" y="1897052"/>
                <a:ext cx="8406643" cy="588110"/>
              </a:xfrm>
              <a:prstGeom prst="rect">
                <a:avLst/>
              </a:prstGeom>
              <a:blipFill>
                <a:blip r:embed="rId12"/>
                <a:stretch>
                  <a:fillRect l="-1088" b="-2268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audio_1">
            <a:hlinkClick r:id="" action="ppaction://media"/>
            <a:extLst>
              <a:ext uri="{FF2B5EF4-FFF2-40B4-BE49-F238E27FC236}">
                <a16:creationId xmlns:a16="http://schemas.microsoft.com/office/drawing/2014/main" id="{89E78556-9825-476D-915A-96E216F4DF1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2522216" y="2751605"/>
            <a:ext cx="487363" cy="487362"/>
          </a:xfrm>
          <a:prstGeom prst="rect">
            <a:avLst/>
          </a:prstGeom>
        </p:spPr>
      </p:pic>
      <p:pic>
        <p:nvPicPr>
          <p:cNvPr id="8" name="audio_2">
            <a:hlinkClick r:id="" action="ppaction://media"/>
            <a:extLst>
              <a:ext uri="{FF2B5EF4-FFF2-40B4-BE49-F238E27FC236}">
                <a16:creationId xmlns:a16="http://schemas.microsoft.com/office/drawing/2014/main" id="{2ACE98C5-CD31-4F57-862B-7D828AEE9675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2522215" y="3505410"/>
            <a:ext cx="487363" cy="487362"/>
          </a:xfrm>
          <a:prstGeom prst="rect">
            <a:avLst/>
          </a:prstGeom>
        </p:spPr>
      </p:pic>
      <p:pic>
        <p:nvPicPr>
          <p:cNvPr id="9" name="audio_3">
            <a:hlinkClick r:id="" action="ppaction://media"/>
            <a:extLst>
              <a:ext uri="{FF2B5EF4-FFF2-40B4-BE49-F238E27FC236}">
                <a16:creationId xmlns:a16="http://schemas.microsoft.com/office/drawing/2014/main" id="{9C85ADCF-792E-4D11-A2BD-3135B3C43AA5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2522214" y="4259215"/>
            <a:ext cx="487363" cy="487363"/>
          </a:xfrm>
          <a:prstGeom prst="rect">
            <a:avLst/>
          </a:prstGeom>
        </p:spPr>
      </p:pic>
      <p:pic>
        <p:nvPicPr>
          <p:cNvPr id="10" name="audio_4">
            <a:hlinkClick r:id="" action="ppaction://media"/>
            <a:extLst>
              <a:ext uri="{FF2B5EF4-FFF2-40B4-BE49-F238E27FC236}">
                <a16:creationId xmlns:a16="http://schemas.microsoft.com/office/drawing/2014/main" id="{09F201D3-AB13-4C1D-92CF-3D174CFC84DD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2522215" y="4989248"/>
            <a:ext cx="487362" cy="487362"/>
          </a:xfrm>
          <a:prstGeom prst="rect">
            <a:avLst/>
          </a:prstGeom>
        </p:spPr>
      </p:pic>
      <p:pic>
        <p:nvPicPr>
          <p:cNvPr id="11" name="audio_5">
            <a:hlinkClick r:id="" action="ppaction://media"/>
            <a:extLst>
              <a:ext uri="{FF2B5EF4-FFF2-40B4-BE49-F238E27FC236}">
                <a16:creationId xmlns:a16="http://schemas.microsoft.com/office/drawing/2014/main" id="{12E057A5-A9CA-4602-9632-891799D2F361}"/>
              </a:ext>
            </a:extLst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2522214" y="5609832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308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52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52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520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520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audio>
              <p:cMediaNode vol="80000">
                <p:cTn id="2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audio>
              <p:cMediaNode vol="8000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  <p:audio>
              <p:cMediaNode vol="80000">
                <p:cTn id="2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  <p:audio>
              <p:cMediaNode vol="8000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>
            <a:extLst>
              <a:ext uri="{FF2B5EF4-FFF2-40B4-BE49-F238E27FC236}">
                <a16:creationId xmlns:a16="http://schemas.microsoft.com/office/drawing/2014/main" id="{A8B4A16E-0DA4-4D8F-8DA7-6E0574E264F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b="10975"/>
          <a:stretch/>
        </p:blipFill>
        <p:spPr>
          <a:xfrm>
            <a:off x="7729283" y="2210887"/>
            <a:ext cx="3816804" cy="3289853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16299AAE-D9D2-4A1B-A310-51B02A4583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Code Division Multiple Access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B7A4D8BA-8687-46C0-9843-BA5D1120D5BA}"/>
              </a:ext>
            </a:extLst>
          </p:cNvPr>
          <p:cNvSpPr txBox="1"/>
          <p:nvPr/>
        </p:nvSpPr>
        <p:spPr>
          <a:xfrm>
            <a:off x="1209870" y="1770083"/>
            <a:ext cx="7168817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Common multiple access </a:t>
            </a:r>
            <a:r>
              <a:rPr lang="it-IT" dirty="0" err="1"/>
              <a:t>protocol</a:t>
            </a:r>
            <a:r>
              <a:rPr lang="it-IT" dirty="0"/>
              <a:t> </a:t>
            </a:r>
            <a:r>
              <a:rPr lang="it-IT" dirty="0" err="1"/>
              <a:t>used</a:t>
            </a:r>
            <a:r>
              <a:rPr lang="it-IT" dirty="0"/>
              <a:t> for wireless </a:t>
            </a:r>
            <a:r>
              <a:rPr lang="it-IT" dirty="0" err="1"/>
              <a:t>communications</a:t>
            </a:r>
            <a:r>
              <a:rPr lang="it-IT" dirty="0"/>
              <a:t>.</a:t>
            </a:r>
          </a:p>
          <a:p>
            <a:endParaRPr lang="it-IT" dirty="0"/>
          </a:p>
          <a:p>
            <a:r>
              <a:rPr lang="it-IT" dirty="0"/>
              <a:t>The first </a:t>
            </a:r>
            <a:r>
              <a:rPr lang="it-IT" dirty="0" err="1"/>
              <a:t>aim</a:t>
            </a:r>
            <a:r>
              <a:rPr lang="it-IT" dirty="0"/>
              <a:t> of CDMA </a:t>
            </a:r>
            <a:r>
              <a:rPr lang="it-IT" dirty="0" err="1"/>
              <a:t>was</a:t>
            </a:r>
            <a:r>
              <a:rPr lang="it-IT" dirty="0"/>
              <a:t> to solve </a:t>
            </a:r>
            <a:r>
              <a:rPr lang="it-IT" dirty="0" err="1"/>
              <a:t>two</a:t>
            </a:r>
            <a:r>
              <a:rPr lang="it-IT" dirty="0"/>
              <a:t> </a:t>
            </a:r>
            <a:r>
              <a:rPr lang="it-IT" dirty="0" err="1"/>
              <a:t>problems</a:t>
            </a:r>
            <a:r>
              <a:rPr lang="it-IT" dirty="0"/>
              <a:t> in </a:t>
            </a:r>
            <a:r>
              <a:rPr lang="it-IT" dirty="0" err="1"/>
              <a:t>military</a:t>
            </a:r>
            <a:r>
              <a:rPr lang="it-IT" dirty="0"/>
              <a:t> field: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/>
              <a:t>Limit </a:t>
            </a:r>
            <a:r>
              <a:rPr lang="it-IT" dirty="0" err="1"/>
              <a:t>enemy</a:t>
            </a:r>
            <a:r>
              <a:rPr lang="it-IT" dirty="0"/>
              <a:t> capability to </a:t>
            </a:r>
            <a:r>
              <a:rPr lang="it-IT" dirty="0" err="1"/>
              <a:t>interfere</a:t>
            </a:r>
            <a:r>
              <a:rPr lang="it-IT" dirty="0"/>
              <a:t> radio </a:t>
            </a:r>
            <a:r>
              <a:rPr lang="it-IT" dirty="0" err="1"/>
              <a:t>signal</a:t>
            </a:r>
            <a:r>
              <a:rPr lang="it-IT" dirty="0"/>
              <a:t> (jamming).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 err="1"/>
              <a:t>Prevent</a:t>
            </a:r>
            <a:r>
              <a:rPr lang="it-IT" dirty="0"/>
              <a:t> </a:t>
            </a:r>
            <a:r>
              <a:rPr lang="it-IT" dirty="0" err="1"/>
              <a:t>detection</a:t>
            </a:r>
            <a:r>
              <a:rPr lang="it-IT" dirty="0"/>
              <a:t> of </a:t>
            </a:r>
            <a:r>
              <a:rPr lang="it-IT" dirty="0" err="1"/>
              <a:t>communication</a:t>
            </a:r>
            <a:r>
              <a:rPr lang="it-IT" dirty="0"/>
              <a:t> (</a:t>
            </a:r>
            <a:r>
              <a:rPr lang="it-IT" dirty="0" err="1"/>
              <a:t>noise</a:t>
            </a:r>
            <a:r>
              <a:rPr lang="it-IT" dirty="0"/>
              <a:t>-like </a:t>
            </a:r>
            <a:r>
              <a:rPr lang="it-IT" dirty="0" err="1"/>
              <a:t>signals</a:t>
            </a:r>
            <a:r>
              <a:rPr lang="it-IT" dirty="0"/>
              <a:t>).</a:t>
            </a:r>
          </a:p>
          <a:p>
            <a:pPr marL="0" lvl="1"/>
            <a:endParaRPr lang="it-IT" dirty="0">
              <a:effectLst/>
            </a:endParaRP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it-IT" dirty="0" err="1">
                <a:effectLst/>
              </a:rPr>
              <a:t>Initial</a:t>
            </a:r>
            <a:r>
              <a:rPr lang="it-IT" dirty="0">
                <a:effectLst/>
              </a:rPr>
              <a:t> </a:t>
            </a:r>
            <a:r>
              <a:rPr lang="it-IT" dirty="0" err="1">
                <a:effectLst/>
              </a:rPr>
              <a:t>signal</a:t>
            </a:r>
            <a:r>
              <a:rPr lang="it-IT" dirty="0">
                <a:effectLst/>
              </a:rPr>
              <a:t> </a:t>
            </a:r>
            <a:r>
              <a:rPr lang="it-IT" dirty="0" err="1">
                <a:effectLst/>
              </a:rPr>
              <a:t>bandwidth</a:t>
            </a:r>
            <a:r>
              <a:rPr lang="it-IT" dirty="0">
                <a:effectLst/>
              </a:rPr>
              <a:t> </a:t>
            </a:r>
            <a:r>
              <a:rPr lang="it-IT" dirty="0" err="1">
                <a:effectLst/>
              </a:rPr>
              <a:t>is</a:t>
            </a:r>
            <a:r>
              <a:rPr lang="it-IT" dirty="0">
                <a:effectLst/>
              </a:rPr>
              <a:t> </a:t>
            </a:r>
            <a:r>
              <a:rPr lang="it-IT" dirty="0" err="1">
                <a:effectLst/>
              </a:rPr>
              <a:t>spreaded</a:t>
            </a:r>
            <a:r>
              <a:rPr lang="it-IT" dirty="0">
                <a:effectLst/>
              </a:rPr>
              <a:t> </a:t>
            </a:r>
            <a:r>
              <a:rPr lang="it-IT" dirty="0" err="1">
                <a:effectLst/>
              </a:rPr>
              <a:t>among</a:t>
            </a:r>
            <a:r>
              <a:rPr lang="it-IT" dirty="0"/>
              <a:t> </a:t>
            </a:r>
            <a:r>
              <a:rPr lang="it-IT" dirty="0" err="1"/>
              <a:t>larger</a:t>
            </a:r>
            <a:r>
              <a:rPr lang="it-IT" dirty="0"/>
              <a:t> one.</a:t>
            </a:r>
            <a:r>
              <a:rPr lang="it-IT" dirty="0">
                <a:effectLst/>
              </a:rPr>
              <a:t> 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it-IT" dirty="0">
                <a:effectLst/>
              </a:rPr>
              <a:t>More users </a:t>
            </a:r>
            <a:r>
              <a:rPr lang="it-IT" dirty="0"/>
              <a:t>work </a:t>
            </a:r>
            <a:r>
              <a:rPr lang="it-IT" dirty="0" err="1"/>
              <a:t>at</a:t>
            </a:r>
            <a:r>
              <a:rPr lang="it-IT" dirty="0"/>
              <a:t> </a:t>
            </a:r>
            <a:r>
              <a:rPr lang="it-IT" dirty="0" err="1"/>
              <a:t>same</a:t>
            </a:r>
            <a:r>
              <a:rPr lang="it-IT" dirty="0"/>
              <a:t> frequencies.</a:t>
            </a:r>
            <a:r>
              <a:rPr lang="it-IT" dirty="0">
                <a:effectLst/>
              </a:rPr>
              <a:t> 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it-IT" dirty="0">
                <a:effectLst/>
              </a:rPr>
              <a:t>Users can be </a:t>
            </a:r>
            <a:r>
              <a:rPr lang="it-IT" dirty="0" err="1">
                <a:effectLst/>
              </a:rPr>
              <a:t>identified</a:t>
            </a:r>
            <a:r>
              <a:rPr lang="it-IT" dirty="0">
                <a:effectLst/>
              </a:rPr>
              <a:t> with </a:t>
            </a:r>
            <a:r>
              <a:rPr lang="it-IT" dirty="0" err="1">
                <a:effectLst/>
              </a:rPr>
              <a:t>unique</a:t>
            </a:r>
            <a:r>
              <a:rPr lang="it-IT" dirty="0">
                <a:effectLst/>
              </a:rPr>
              <a:t> </a:t>
            </a:r>
            <a:r>
              <a:rPr lang="it-IT" dirty="0" err="1">
                <a:effectLst/>
              </a:rPr>
              <a:t>codes</a:t>
            </a:r>
            <a:r>
              <a:rPr lang="it-IT" dirty="0">
                <a:effectLst/>
              </a:rPr>
              <a:t> with some </a:t>
            </a:r>
            <a:r>
              <a:rPr lang="it-IT" dirty="0" err="1">
                <a:effectLst/>
              </a:rPr>
              <a:t>properties</a:t>
            </a:r>
            <a:r>
              <a:rPr lang="it-IT" dirty="0">
                <a:effectLst/>
              </a:rPr>
              <a:t>              (“pseudo-random </a:t>
            </a:r>
            <a:r>
              <a:rPr lang="it-IT" dirty="0" err="1">
                <a:effectLst/>
              </a:rPr>
              <a:t>codes</a:t>
            </a:r>
            <a:r>
              <a:rPr lang="it-IT" dirty="0">
                <a:effectLst/>
              </a:rPr>
              <a:t>”)</a:t>
            </a:r>
          </a:p>
          <a:p>
            <a:pPr marL="0" lvl="1"/>
            <a:endParaRPr lang="it-IT" dirty="0"/>
          </a:p>
          <a:p>
            <a:pPr marL="0" lvl="1"/>
            <a:r>
              <a:rPr lang="it-IT" dirty="0"/>
              <a:t>Direct </a:t>
            </a:r>
            <a:r>
              <a:rPr lang="it-IT" dirty="0" err="1"/>
              <a:t>Sequence</a:t>
            </a:r>
            <a:r>
              <a:rPr lang="it-IT" dirty="0"/>
              <a:t> Spread-</a:t>
            </a:r>
            <a:r>
              <a:rPr lang="it-IT" dirty="0" err="1"/>
              <a:t>Spectrum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used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transmission technique.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755207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2DF148C-60AF-480A-BD58-F7F5EE54F7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Audio Transmission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4C51BC67-A45A-4022-8D6F-7A098DA00E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00" t="4924" r="7636" b="4100"/>
          <a:stretch/>
        </p:blipFill>
        <p:spPr>
          <a:xfrm>
            <a:off x="1863255" y="1784742"/>
            <a:ext cx="8465489" cy="4534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582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99000"/>
                <a:satMod val="140000"/>
              </a:schemeClr>
            </a:gs>
            <a:gs pos="65000">
              <a:schemeClr val="bg2">
                <a:tint val="100000"/>
                <a:shade val="80000"/>
                <a:satMod val="130000"/>
              </a:schemeClr>
            </a:gs>
            <a:gs pos="100000">
              <a:schemeClr val="bg2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DFE635C-C432-47DA-AEAB-A593345CBA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9FBF3D3-2448-4FF3-B57B-852CB3B851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040C66D-4F1C-4AC9-9214-C9E6DA54A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8C6E698C-8155-4B8B-BDC9-B7299772B5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EEF5601-A8BC-411D-AA64-3E79320BA1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584734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3209156-242F-4B26-8D07-CEB2B68A9F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4734" y="0"/>
            <a:ext cx="760726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6C2E27B-F89C-4A55-9BD7-AFA8ADC2E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0928" y="965200"/>
            <a:ext cx="5999002" cy="49276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8000">
                <a:solidFill>
                  <a:srgbClr val="FFFFFF"/>
                </a:solidFill>
              </a:rPr>
              <a:t>Queue Theory M/M/K</a:t>
            </a:r>
          </a:p>
        </p:txBody>
      </p:sp>
    </p:spTree>
    <p:extLst>
      <p:ext uri="{BB962C8B-B14F-4D97-AF65-F5344CB8AC3E}">
        <p14:creationId xmlns:p14="http://schemas.microsoft.com/office/powerpoint/2010/main" val="17339586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 descr="Immagine che contiene disegnando&#10;&#10;Descrizione generata automaticamente">
            <a:extLst>
              <a:ext uri="{FF2B5EF4-FFF2-40B4-BE49-F238E27FC236}">
                <a16:creationId xmlns:a16="http://schemas.microsoft.com/office/drawing/2014/main" id="{357E8942-C3B4-4ABA-839A-64CDA513FD6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20"/>
          <a:stretch/>
        </p:blipFill>
        <p:spPr>
          <a:xfrm>
            <a:off x="8435901" y="1780159"/>
            <a:ext cx="2719779" cy="2230739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C64099F1-5D86-44B0-BE74-4B2005930ECD}"/>
              </a:ext>
            </a:extLst>
          </p:cNvPr>
          <p:cNvSpPr txBox="1"/>
          <p:nvPr/>
        </p:nvSpPr>
        <p:spPr>
          <a:xfrm>
            <a:off x="1167318" y="1887166"/>
            <a:ext cx="8046256" cy="22307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It is a single queueing station with multiple servers. 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Customers arrive according to a Poisson process with rate </a:t>
            </a:r>
            <a:r>
              <a:rPr lang="el-GR" dirty="0"/>
              <a:t>λ</a:t>
            </a:r>
            <a:r>
              <a:rPr lang="it-IT" dirty="0"/>
              <a:t>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The probability distribution of the service time is exponential with mean 1/μ sec. 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/>
              <a:t>A customer at the head of the queue is routed to any server that is available.</a:t>
            </a:r>
            <a:endParaRPr lang="en-US" dirty="0"/>
          </a:p>
        </p:txBody>
      </p:sp>
      <p:pic>
        <p:nvPicPr>
          <p:cNvPr id="13" name="Elemento grafico 12">
            <a:extLst>
              <a:ext uri="{FF2B5EF4-FFF2-40B4-BE49-F238E27FC236}">
                <a16:creationId xmlns:a16="http://schemas.microsoft.com/office/drawing/2014/main" id="{B4573D51-A3E6-4D10-A015-4929D17D70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05238" y="4631634"/>
            <a:ext cx="7381524" cy="906945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67CA3004-E6FE-4D3A-B899-16F2608A2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M/M/k</a:t>
            </a:r>
          </a:p>
        </p:txBody>
      </p:sp>
    </p:spTree>
    <p:extLst>
      <p:ext uri="{BB962C8B-B14F-4D97-AF65-F5344CB8AC3E}">
        <p14:creationId xmlns:p14="http://schemas.microsoft.com/office/powerpoint/2010/main" val="1434325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7CA3004-E6FE-4D3A-B899-16F2608A2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M/M/k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0A5588A5-A43A-4E9B-B538-057721D956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6077" y="5222098"/>
            <a:ext cx="7518179" cy="1088739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93F7CC5D-7273-405F-8ECA-01A6D5FE03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1983" y="1868398"/>
            <a:ext cx="3201043" cy="920300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2E46CD05-CD0E-4DEA-A85B-5BD04B2E17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43026" y="1913612"/>
            <a:ext cx="1551751" cy="684781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960E3F85-2AEC-4385-8287-B7CDE7A09C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1983" y="2867724"/>
            <a:ext cx="4790670" cy="1137673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523DDFF2-AD47-4FD3-A285-DD069FA54F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42504" y="4005397"/>
            <a:ext cx="2177478" cy="108873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asellaDiTesto 17">
                <a:extLst>
                  <a:ext uri="{FF2B5EF4-FFF2-40B4-BE49-F238E27FC236}">
                    <a16:creationId xmlns:a16="http://schemas.microsoft.com/office/drawing/2014/main" id="{393B93F4-67FC-4446-BEB7-22852FD35B71}"/>
                  </a:ext>
                </a:extLst>
              </p:cNvPr>
              <p:cNvSpPr txBox="1"/>
              <p:nvPr/>
            </p:nvSpPr>
            <p:spPr>
              <a:xfrm>
                <a:off x="1097280" y="1543463"/>
                <a:ext cx="6001966" cy="44037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4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= probability of zero customer in the system</a:t>
                </a:r>
              </a:p>
              <a:p>
                <a:pPr marL="285750" indent="-285750">
                  <a:lnSpc>
                    <a:spcPct val="4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</m:oMath>
                </a14:m>
                <a:r>
                  <a:rPr lang="en-US" dirty="0"/>
                  <a:t> = probability of at least k customer in the system</a:t>
                </a:r>
              </a:p>
              <a:p>
                <a:pPr marL="285750" indent="-285750">
                  <a:lnSpc>
                    <a:spcPct val="4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</m:oMath>
                </a14:m>
                <a:r>
                  <a:rPr lang="en-US" dirty="0"/>
                  <a:t> = mean number of customer in the system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8" name="CasellaDiTesto 17">
                <a:extLst>
                  <a:ext uri="{FF2B5EF4-FFF2-40B4-BE49-F238E27FC236}">
                    <a16:creationId xmlns:a16="http://schemas.microsoft.com/office/drawing/2014/main" id="{393B93F4-67FC-4446-BEB7-22852FD35B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280" y="1543463"/>
                <a:ext cx="6001966" cy="4403770"/>
              </a:xfrm>
              <a:prstGeom prst="rect">
                <a:avLst/>
              </a:prstGeom>
              <a:blipFill>
                <a:blip r:embed="rId7"/>
                <a:stretch>
                  <a:fillRect l="-60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87074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B80045BC-58DB-469C-8997-6C0C16B173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uppo 8">
            <a:extLst>
              <a:ext uri="{FF2B5EF4-FFF2-40B4-BE49-F238E27FC236}">
                <a16:creationId xmlns:a16="http://schemas.microsoft.com/office/drawing/2014/main" id="{D30BD388-3142-4E2A-9D9F-76988CB82503}"/>
              </a:ext>
            </a:extLst>
          </p:cNvPr>
          <p:cNvGrpSpPr/>
          <p:nvPr/>
        </p:nvGrpSpPr>
        <p:grpSpPr>
          <a:xfrm>
            <a:off x="1303228" y="634946"/>
            <a:ext cx="9585544" cy="5314406"/>
            <a:chOff x="1303228" y="634946"/>
            <a:chExt cx="9585544" cy="5314406"/>
          </a:xfrm>
        </p:grpSpPr>
        <p:pic>
          <p:nvPicPr>
            <p:cNvPr id="5" name="Segnaposto contenuto 4">
              <a:extLst>
                <a:ext uri="{FF2B5EF4-FFF2-40B4-BE49-F238E27FC236}">
                  <a16:creationId xmlns:a16="http://schemas.microsoft.com/office/drawing/2014/main" id="{1D01ECF9-1E9F-4498-ABBE-2DBE4DEA5B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971" r="5903"/>
            <a:stretch/>
          </p:blipFill>
          <p:spPr>
            <a:xfrm>
              <a:off x="1303228" y="634946"/>
              <a:ext cx="9585544" cy="5314406"/>
            </a:xfrm>
            <a:prstGeom prst="rect">
              <a:avLst/>
            </a:prstGeom>
          </p:spPr>
        </p:pic>
        <p:sp>
          <p:nvSpPr>
            <p:cNvPr id="8" name="Rettangolo 7">
              <a:extLst>
                <a:ext uri="{FF2B5EF4-FFF2-40B4-BE49-F238E27FC236}">
                  <a16:creationId xmlns:a16="http://schemas.microsoft.com/office/drawing/2014/main" id="{E1FB910F-393A-454F-89D0-828713A71330}"/>
                </a:ext>
              </a:extLst>
            </p:cNvPr>
            <p:cNvSpPr/>
            <p:nvPr/>
          </p:nvSpPr>
          <p:spPr>
            <a:xfrm>
              <a:off x="1303228" y="2743200"/>
              <a:ext cx="127366" cy="51619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4" name="Titolo 1">
            <a:extLst>
              <a:ext uri="{FF2B5EF4-FFF2-40B4-BE49-F238E27FC236}">
                <a16:creationId xmlns:a16="http://schemas.microsoft.com/office/drawing/2014/main" id="{19D321D1-4916-4D86-A0E0-B434AA9741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9485" y="634946"/>
            <a:ext cx="3690257" cy="145075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/>
              <a:t>Simulation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83EF6BB5-A95D-4C59-808C-3B64F444F2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92143" y="2085703"/>
            <a:ext cx="3566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150BDA68-EBDD-443C-9B6B-03CA14AFFB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0C07DB3-666C-4A9D-81CE-83B435F95B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7987884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57B8F4C-C0E5-41F8-AA4A-7B08D46BE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Simulation</a:t>
            </a:r>
            <a:endParaRPr lang="it-IT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06D30695-F028-414A-AFF3-D4BF1898B453}"/>
              </a:ext>
            </a:extLst>
          </p:cNvPr>
          <p:cNvSpPr txBox="1"/>
          <p:nvPr/>
        </p:nvSpPr>
        <p:spPr>
          <a:xfrm>
            <a:off x="9292453" y="2223405"/>
            <a:ext cx="2683565" cy="1295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it-IT" dirty="0" err="1"/>
              <a:t>Repetition</a:t>
            </a:r>
            <a:r>
              <a:rPr lang="it-IT" dirty="0"/>
              <a:t> = 1000</a:t>
            </a:r>
          </a:p>
          <a:p>
            <a:pPr>
              <a:lnSpc>
                <a:spcPct val="150000"/>
              </a:lnSpc>
            </a:pPr>
            <a:r>
              <a:rPr lang="it-IT" dirty="0" err="1"/>
              <a:t>Packets</a:t>
            </a:r>
            <a:r>
              <a:rPr lang="it-IT" dirty="0"/>
              <a:t> = 10000</a:t>
            </a:r>
          </a:p>
          <a:p>
            <a:pPr>
              <a:lnSpc>
                <a:spcPct val="150000"/>
              </a:lnSpc>
            </a:pPr>
            <a:r>
              <a:rPr lang="it-IT" dirty="0"/>
              <a:t>Servers = 5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9A7BF1E8-D10B-4F86-8FB6-EC835949EE4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0" t="6267" r="7339" b="3327"/>
          <a:stretch/>
        </p:blipFill>
        <p:spPr>
          <a:xfrm>
            <a:off x="1339645" y="2087774"/>
            <a:ext cx="7447936" cy="3973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934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99000"/>
                <a:satMod val="140000"/>
              </a:schemeClr>
            </a:gs>
            <a:gs pos="65000">
              <a:schemeClr val="bg2">
                <a:tint val="100000"/>
                <a:shade val="80000"/>
                <a:satMod val="130000"/>
              </a:schemeClr>
            </a:gs>
            <a:gs pos="100000">
              <a:schemeClr val="bg2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DFE635C-C432-47DA-AEAB-A593345CBA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9FBF3D3-2448-4FF3-B57B-852CB3B851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040C66D-4F1C-4AC9-9214-C9E6DA54A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F3985C0-E548-44D2-B30E-F3E42DADE1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88952" cy="49701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BDB4C54-2EDE-42F5-A7EC-CF2E3EDCA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89216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 dirty="0">
                <a:solidFill>
                  <a:srgbClr val="FFFFFF"/>
                </a:solidFill>
              </a:rPr>
              <a:t>THANKS!</a:t>
            </a:r>
          </a:p>
        </p:txBody>
      </p:sp>
    </p:spTree>
    <p:extLst>
      <p:ext uri="{BB962C8B-B14F-4D97-AF65-F5344CB8AC3E}">
        <p14:creationId xmlns:p14="http://schemas.microsoft.com/office/powerpoint/2010/main" val="20585186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E37E429-CCE9-4128-98BC-43188DF8F8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Direct Sequence Spread-</a:t>
            </a:r>
            <a:r>
              <a:rPr lang="it-IT" dirty="0" err="1"/>
              <a:t>Spectrum</a:t>
            </a:r>
            <a:endParaRPr lang="it-IT" dirty="0"/>
          </a:p>
        </p:txBody>
      </p:sp>
      <p:pic>
        <p:nvPicPr>
          <p:cNvPr id="1025" name="Picture 1">
            <a:extLst>
              <a:ext uri="{FF2B5EF4-FFF2-40B4-BE49-F238E27FC236}">
                <a16:creationId xmlns:a16="http://schemas.microsoft.com/office/drawing/2014/main" id="{ABD3A804-DA0A-4E68-96F2-EC09B90015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3328" y="2504285"/>
            <a:ext cx="2665749" cy="303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9" name="Picture 1">
            <a:extLst>
              <a:ext uri="{FF2B5EF4-FFF2-40B4-BE49-F238E27FC236}">
                <a16:creationId xmlns:a16="http://schemas.microsoft.com/office/drawing/2014/main" id="{B165D39B-1E0F-44B2-9EA6-5022773108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0737" y="2118472"/>
            <a:ext cx="3174089" cy="3198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B01F4553-2593-4E7B-BAD1-2AC5D61F4731}"/>
                  </a:ext>
                </a:extLst>
              </p:cNvPr>
              <p:cNvSpPr txBox="1"/>
              <p:nvPr/>
            </p:nvSpPr>
            <p:spPr>
              <a:xfrm>
                <a:off x="1097280" y="1937574"/>
                <a:ext cx="4856048" cy="345338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en-US" dirty="0"/>
                  <a:t>Bandwith of a spread-spectrum signal is larger than starting bandwidth.</a:t>
                </a:r>
              </a:p>
              <a:p>
                <a:pPr>
                  <a:lnSpc>
                    <a:spcPct val="130000"/>
                  </a:lnSpc>
                </a:pPr>
                <a:r>
                  <a:rPr lang="it-IT" b="0" dirty="0"/>
                  <a:t>Processing gain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num>
                      <m:den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  <m:r>
                      <a:rPr lang="it-IT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identify gain introduced with spreading code:</a:t>
                </a:r>
              </a:p>
              <a:p>
                <a:pPr marL="742950" lvl="1" indent="-28575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dirty="0"/>
                  <a:t> = bandwidth of spreading signal</a:t>
                </a:r>
              </a:p>
              <a:p>
                <a:pPr marL="742950" lvl="1" indent="-28575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dirty="0"/>
                  <a:t> = bandwidth of original signal</a:t>
                </a:r>
              </a:p>
              <a:p>
                <a:pPr marL="742950" lvl="1" indent="-28575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0" lvl="1">
                  <a:lnSpc>
                    <a:spcPct val="130000"/>
                  </a:lnSpc>
                </a:pPr>
                <a:r>
                  <a:rPr lang="en-US" dirty="0"/>
                  <a:t>Spreading is realized as multiplication between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𝑣</m:t>
                    </m:r>
                    <m:d>
                      <m:d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dirty="0"/>
                  <a:t> and a code signal </a:t>
                </a:r>
                <a14:m>
                  <m:oMath xmlns:m="http://schemas.openxmlformats.org/officeDocument/2006/math">
                    <m:r>
                      <a:rPr lang="it-IT" b="0" i="1" u="sng" smtClean="0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lang="it-IT" b="0" i="1" u="sng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b="0" i="1" u="sng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B01F4553-2593-4E7B-BAD1-2AC5D61F47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280" y="1937574"/>
                <a:ext cx="4856048" cy="3453381"/>
              </a:xfrm>
              <a:prstGeom prst="rect">
                <a:avLst/>
              </a:prstGeom>
              <a:blipFill>
                <a:blip r:embed="rId4"/>
                <a:stretch>
                  <a:fillRect l="-1004" b="-194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03636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A6A1F13-9AA9-4CE9-AB72-23A7B35FF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Code Generation and PN-</a:t>
            </a:r>
            <a:r>
              <a:rPr lang="it-IT" dirty="0" err="1"/>
              <a:t>Sequences</a:t>
            </a:r>
            <a:endParaRPr lang="it-IT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4D2DBC79-87A5-4FE9-9533-7A7CBBC1C51A}"/>
              </a:ext>
            </a:extLst>
          </p:cNvPr>
          <p:cNvSpPr txBox="1"/>
          <p:nvPr/>
        </p:nvSpPr>
        <p:spPr>
          <a:xfrm>
            <a:off x="1199119" y="1940765"/>
            <a:ext cx="10434863" cy="4391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20000"/>
              </a:lnSpc>
            </a:pPr>
            <a:r>
              <a:rPr lang="it-IT" dirty="0">
                <a:solidFill>
                  <a:srgbClr val="000000"/>
                </a:solidFill>
              </a:rPr>
              <a:t>Pseudo-</a:t>
            </a:r>
            <a:r>
              <a:rPr lang="it-IT" dirty="0" err="1">
                <a:solidFill>
                  <a:srgbClr val="000000"/>
                </a:solidFill>
              </a:rPr>
              <a:t>Noise</a:t>
            </a:r>
            <a:r>
              <a:rPr lang="it-IT" dirty="0">
                <a:solidFill>
                  <a:srgbClr val="000000"/>
                </a:solidFill>
              </a:rPr>
              <a:t> </a:t>
            </a:r>
            <a:r>
              <a:rPr lang="it-IT" dirty="0" err="1">
                <a:solidFill>
                  <a:srgbClr val="000000"/>
                </a:solidFill>
              </a:rPr>
              <a:t>codes</a:t>
            </a:r>
            <a:r>
              <a:rPr lang="it-IT" dirty="0">
                <a:solidFill>
                  <a:srgbClr val="000000"/>
                </a:solidFill>
              </a:rPr>
              <a:t> </a:t>
            </a:r>
            <a:r>
              <a:rPr lang="it-IT" dirty="0" err="1">
                <a:solidFill>
                  <a:srgbClr val="000000"/>
                </a:solidFill>
              </a:rPr>
              <a:t>properties</a:t>
            </a:r>
            <a:r>
              <a:rPr lang="it-IT" b="0" i="0" dirty="0">
                <a:solidFill>
                  <a:srgbClr val="000000"/>
                </a:solidFill>
                <a:effectLst/>
              </a:rPr>
              <a:t>: </a:t>
            </a:r>
          </a:p>
          <a:p>
            <a:pPr marL="285750" indent="-2857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000000"/>
                </a:solidFill>
              </a:rPr>
              <a:t>Two </a:t>
            </a:r>
            <a:r>
              <a:rPr lang="it-IT" dirty="0" err="1">
                <a:solidFill>
                  <a:srgbClr val="000000"/>
                </a:solidFill>
              </a:rPr>
              <a:t>levels</a:t>
            </a:r>
            <a:r>
              <a:rPr lang="it-IT" dirty="0">
                <a:solidFill>
                  <a:srgbClr val="000000"/>
                </a:solidFill>
              </a:rPr>
              <a:t> of </a:t>
            </a:r>
            <a:r>
              <a:rPr lang="it-IT" dirty="0" err="1">
                <a:solidFill>
                  <a:srgbClr val="000000"/>
                </a:solidFill>
              </a:rPr>
              <a:t>values</a:t>
            </a:r>
            <a:endParaRPr lang="it-IT" dirty="0">
              <a:solidFill>
                <a:srgbClr val="000000"/>
              </a:solidFill>
            </a:endParaRPr>
          </a:p>
          <a:p>
            <a:pPr marL="285750" indent="-2857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rgbClr val="000000"/>
                </a:solidFill>
                <a:effectLst/>
              </a:rPr>
              <a:t>High </a:t>
            </a:r>
            <a:r>
              <a:rPr lang="it-IT" b="0" i="0" dirty="0" err="1">
                <a:solidFill>
                  <a:srgbClr val="000000"/>
                </a:solidFill>
                <a:effectLst/>
              </a:rPr>
              <a:t>signals</a:t>
            </a:r>
            <a:r>
              <a:rPr lang="it-IT" b="0" i="0" dirty="0">
                <a:solidFill>
                  <a:srgbClr val="000000"/>
                </a:solidFill>
                <a:effectLst/>
              </a:rPr>
              <a:t> auto-</a:t>
            </a:r>
            <a:r>
              <a:rPr lang="it-IT" b="0" i="0" dirty="0" err="1">
                <a:solidFill>
                  <a:srgbClr val="000000"/>
                </a:solidFill>
                <a:effectLst/>
              </a:rPr>
              <a:t>correlation</a:t>
            </a:r>
            <a:r>
              <a:rPr lang="it-IT" b="0" i="0" dirty="0">
                <a:solidFill>
                  <a:srgbClr val="000000"/>
                </a:solidFill>
                <a:effectLst/>
              </a:rPr>
              <a:t> in </a:t>
            </a:r>
            <a:r>
              <a:rPr lang="it-IT" b="0" i="0" dirty="0" err="1">
                <a:solidFill>
                  <a:srgbClr val="000000"/>
                </a:solidFill>
                <a:effectLst/>
              </a:rPr>
              <a:t>order</a:t>
            </a:r>
            <a:r>
              <a:rPr lang="it-IT" b="0" i="0" dirty="0">
                <a:solidFill>
                  <a:srgbClr val="000000"/>
                </a:solidFill>
                <a:effectLst/>
              </a:rPr>
              <a:t> to </a:t>
            </a:r>
            <a:r>
              <a:rPr lang="it-IT" b="0" i="0" dirty="0" err="1">
                <a:solidFill>
                  <a:srgbClr val="000000"/>
                </a:solidFill>
                <a:effectLst/>
              </a:rPr>
              <a:t>identify</a:t>
            </a:r>
            <a:r>
              <a:rPr lang="it-IT" b="0" i="0" dirty="0">
                <a:solidFill>
                  <a:srgbClr val="000000"/>
                </a:solidFill>
                <a:effectLst/>
              </a:rPr>
              <a:t> </a:t>
            </a:r>
            <a:r>
              <a:rPr lang="it-IT" dirty="0" err="1">
                <a:solidFill>
                  <a:srgbClr val="000000"/>
                </a:solidFill>
              </a:rPr>
              <a:t>them</a:t>
            </a:r>
            <a:r>
              <a:rPr lang="it-IT" dirty="0">
                <a:solidFill>
                  <a:srgbClr val="000000"/>
                </a:solidFill>
              </a:rPr>
              <a:t>.</a:t>
            </a:r>
            <a:endParaRPr lang="it-IT" b="0" i="0" dirty="0">
              <a:solidFill>
                <a:srgbClr val="000000"/>
              </a:solidFill>
              <a:effectLst/>
            </a:endParaRPr>
          </a:p>
          <a:p>
            <a:pPr marL="285750" indent="-2857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000000"/>
                </a:solidFill>
              </a:rPr>
              <a:t>Low</a:t>
            </a:r>
            <a:r>
              <a:rPr lang="it-IT" b="0" i="0" dirty="0">
                <a:solidFill>
                  <a:srgbClr val="000000"/>
                </a:solidFill>
                <a:effectLst/>
              </a:rPr>
              <a:t> </a:t>
            </a:r>
            <a:r>
              <a:rPr lang="it-IT" b="0" i="0" dirty="0" err="1">
                <a:solidFill>
                  <a:srgbClr val="000000"/>
                </a:solidFill>
                <a:effectLst/>
              </a:rPr>
              <a:t>signals</a:t>
            </a:r>
            <a:r>
              <a:rPr lang="it-IT" b="0" i="0" dirty="0">
                <a:solidFill>
                  <a:srgbClr val="000000"/>
                </a:solidFill>
                <a:effectLst/>
              </a:rPr>
              <a:t> cross-</a:t>
            </a:r>
            <a:r>
              <a:rPr lang="it-IT" b="0" i="0" dirty="0" err="1">
                <a:solidFill>
                  <a:srgbClr val="000000"/>
                </a:solidFill>
                <a:effectLst/>
              </a:rPr>
              <a:t>correlation</a:t>
            </a:r>
            <a:r>
              <a:rPr lang="it-IT" b="0" i="0" dirty="0">
                <a:solidFill>
                  <a:srgbClr val="000000"/>
                </a:solidFill>
                <a:effectLst/>
              </a:rPr>
              <a:t> in </a:t>
            </a:r>
            <a:r>
              <a:rPr lang="it-IT" b="0" i="0" dirty="0" err="1">
                <a:solidFill>
                  <a:srgbClr val="000000"/>
                </a:solidFill>
                <a:effectLst/>
              </a:rPr>
              <a:t>order</a:t>
            </a:r>
            <a:r>
              <a:rPr lang="it-IT" dirty="0">
                <a:solidFill>
                  <a:srgbClr val="000000"/>
                </a:solidFill>
              </a:rPr>
              <a:t> to </a:t>
            </a:r>
            <a:r>
              <a:rPr lang="it-IT" dirty="0" err="1">
                <a:solidFill>
                  <a:srgbClr val="000000"/>
                </a:solidFill>
              </a:rPr>
              <a:t>let</a:t>
            </a:r>
            <a:r>
              <a:rPr lang="it-IT" dirty="0">
                <a:solidFill>
                  <a:srgbClr val="000000"/>
                </a:solidFill>
              </a:rPr>
              <a:t> more users </a:t>
            </a:r>
            <a:r>
              <a:rPr lang="it-IT" dirty="0" err="1">
                <a:solidFill>
                  <a:srgbClr val="000000"/>
                </a:solidFill>
              </a:rPr>
              <a:t>communicate</a:t>
            </a:r>
            <a:r>
              <a:rPr lang="it-IT" dirty="0">
                <a:solidFill>
                  <a:srgbClr val="000000"/>
                </a:solidFill>
              </a:rPr>
              <a:t> over </a:t>
            </a:r>
            <a:r>
              <a:rPr lang="it-IT" dirty="0" err="1">
                <a:solidFill>
                  <a:srgbClr val="000000"/>
                </a:solidFill>
              </a:rPr>
              <a:t>same</a:t>
            </a:r>
            <a:r>
              <a:rPr lang="it-IT" dirty="0">
                <a:solidFill>
                  <a:srgbClr val="000000"/>
                </a:solidFill>
              </a:rPr>
              <a:t> frequencies.</a:t>
            </a:r>
            <a:endParaRPr lang="it-IT" b="0" i="0" dirty="0">
              <a:solidFill>
                <a:srgbClr val="000000"/>
              </a:solidFill>
              <a:effectLst/>
            </a:endParaRPr>
          </a:p>
          <a:p>
            <a:pPr marL="285750" indent="-2857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it-IT" b="0" i="0" dirty="0" err="1">
                <a:solidFill>
                  <a:srgbClr val="000000"/>
                </a:solidFill>
                <a:effectLst/>
              </a:rPr>
              <a:t>Balanced</a:t>
            </a:r>
            <a:r>
              <a:rPr lang="it-IT" b="0" i="0" dirty="0">
                <a:solidFill>
                  <a:srgbClr val="000000"/>
                </a:solidFill>
                <a:effectLst/>
              </a:rPr>
              <a:t> (</a:t>
            </a:r>
            <a:r>
              <a:rPr lang="it-IT" b="0" i="0" dirty="0" err="1">
                <a:solidFill>
                  <a:srgbClr val="000000"/>
                </a:solidFill>
                <a:effectLst/>
              </a:rPr>
              <a:t>difference</a:t>
            </a:r>
            <a:r>
              <a:rPr lang="it-IT" b="0" i="0" dirty="0">
                <a:solidFill>
                  <a:srgbClr val="000000"/>
                </a:solidFill>
                <a:effectLst/>
              </a:rPr>
              <a:t> </a:t>
            </a:r>
            <a:r>
              <a:rPr lang="it-IT" b="0" i="0" dirty="0" err="1">
                <a:solidFill>
                  <a:srgbClr val="000000"/>
                </a:solidFill>
                <a:effectLst/>
              </a:rPr>
              <a:t>between</a:t>
            </a:r>
            <a:r>
              <a:rPr lang="it-IT" b="0" i="0" dirty="0">
                <a:solidFill>
                  <a:srgbClr val="000000"/>
                </a:solidFill>
                <a:effectLst/>
              </a:rPr>
              <a:t> high-</a:t>
            </a:r>
            <a:r>
              <a:rPr lang="it-IT" b="0" i="0" dirty="0" err="1">
                <a:solidFill>
                  <a:srgbClr val="000000"/>
                </a:solidFill>
                <a:effectLst/>
              </a:rPr>
              <a:t>values</a:t>
            </a:r>
            <a:r>
              <a:rPr lang="it-IT" b="0" i="0" dirty="0">
                <a:solidFill>
                  <a:srgbClr val="000000"/>
                </a:solidFill>
                <a:effectLst/>
              </a:rPr>
              <a:t> and low-</a:t>
            </a:r>
            <a:r>
              <a:rPr lang="it-IT" b="0" i="0" dirty="0" err="1">
                <a:solidFill>
                  <a:srgbClr val="000000"/>
                </a:solidFill>
                <a:effectLst/>
              </a:rPr>
              <a:t>values</a:t>
            </a:r>
            <a:r>
              <a:rPr lang="it-IT" b="0" i="0" dirty="0">
                <a:solidFill>
                  <a:srgbClr val="000000"/>
                </a:solidFill>
                <a:effectLst/>
              </a:rPr>
              <a:t> </a:t>
            </a:r>
            <a:r>
              <a:rPr lang="it-IT" b="0" i="0" dirty="0" err="1">
                <a:solidFill>
                  <a:srgbClr val="000000"/>
                </a:solidFill>
                <a:effectLst/>
              </a:rPr>
              <a:t>is</a:t>
            </a:r>
            <a:r>
              <a:rPr lang="it-IT" b="0" i="0" dirty="0">
                <a:solidFill>
                  <a:srgbClr val="000000"/>
                </a:solidFill>
                <a:effectLst/>
              </a:rPr>
              <a:t> 1) in </a:t>
            </a:r>
            <a:r>
              <a:rPr lang="it-IT" b="0" i="0" dirty="0" err="1">
                <a:solidFill>
                  <a:srgbClr val="000000"/>
                </a:solidFill>
                <a:effectLst/>
              </a:rPr>
              <a:t>order</a:t>
            </a:r>
            <a:r>
              <a:rPr lang="it-IT" b="0" i="0" dirty="0">
                <a:solidFill>
                  <a:srgbClr val="000000"/>
                </a:solidFill>
                <a:effectLst/>
              </a:rPr>
              <a:t> to spread </a:t>
            </a:r>
            <a:r>
              <a:rPr lang="it-IT" b="0" i="0" dirty="0" err="1">
                <a:solidFill>
                  <a:srgbClr val="000000"/>
                </a:solidFill>
                <a:effectLst/>
              </a:rPr>
              <a:t>signal</a:t>
            </a:r>
            <a:r>
              <a:rPr lang="it-IT" b="0" i="0" dirty="0">
                <a:solidFill>
                  <a:srgbClr val="000000"/>
                </a:solidFill>
                <a:effectLst/>
              </a:rPr>
              <a:t> energy.</a:t>
            </a:r>
            <a:endParaRPr lang="it-IT" dirty="0">
              <a:solidFill>
                <a:srgbClr val="000000"/>
              </a:solidFill>
            </a:endParaRPr>
          </a:p>
          <a:p>
            <a:pPr marL="285750" indent="-285750" algn="l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it-IT" dirty="0">
              <a:solidFill>
                <a:srgbClr val="000000"/>
              </a:solidFill>
            </a:endParaRPr>
          </a:p>
          <a:p>
            <a:pPr algn="l">
              <a:lnSpc>
                <a:spcPct val="120000"/>
              </a:lnSpc>
            </a:pPr>
            <a:r>
              <a:rPr lang="it-IT" dirty="0">
                <a:solidFill>
                  <a:srgbClr val="000000"/>
                </a:solidFill>
              </a:rPr>
              <a:t>Code </a:t>
            </a:r>
            <a:r>
              <a:rPr lang="it-IT" dirty="0" err="1">
                <a:solidFill>
                  <a:srgbClr val="000000"/>
                </a:solidFill>
              </a:rPr>
              <a:t>types</a:t>
            </a:r>
            <a:r>
              <a:rPr lang="it-IT" b="0" i="0" dirty="0">
                <a:solidFill>
                  <a:srgbClr val="000000"/>
                </a:solidFill>
                <a:effectLst/>
              </a:rPr>
              <a:t>:</a:t>
            </a:r>
          </a:p>
          <a:p>
            <a:pPr marL="285750" indent="-2857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it-IT" dirty="0" err="1">
                <a:solidFill>
                  <a:srgbClr val="000000"/>
                </a:solidFill>
              </a:rPr>
              <a:t>O</a:t>
            </a:r>
            <a:r>
              <a:rPr lang="it-IT" b="0" i="0" dirty="0" err="1">
                <a:solidFill>
                  <a:srgbClr val="000000"/>
                </a:solidFill>
                <a:effectLst/>
              </a:rPr>
              <a:t>rthogonals</a:t>
            </a:r>
            <a:r>
              <a:rPr lang="it-IT" b="0" i="0" dirty="0">
                <a:solidFill>
                  <a:srgbClr val="000000"/>
                </a:solidFill>
                <a:effectLst/>
              </a:rPr>
              <a:t>: Walsh </a:t>
            </a:r>
            <a:r>
              <a:rPr lang="it-IT" b="0" i="0" dirty="0" err="1">
                <a:solidFill>
                  <a:srgbClr val="000000"/>
                </a:solidFill>
                <a:effectLst/>
              </a:rPr>
              <a:t>Sequences</a:t>
            </a:r>
            <a:endParaRPr lang="it-IT" dirty="0">
              <a:solidFill>
                <a:srgbClr val="000000"/>
              </a:solidFill>
            </a:endParaRPr>
          </a:p>
          <a:p>
            <a:pPr marL="285750" indent="-2857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000000"/>
                </a:solidFill>
              </a:rPr>
              <a:t>N</a:t>
            </a:r>
            <a:r>
              <a:rPr lang="it-IT" b="0" i="0" dirty="0">
                <a:solidFill>
                  <a:srgbClr val="000000"/>
                </a:solidFill>
                <a:effectLst/>
              </a:rPr>
              <a:t>on-</a:t>
            </a:r>
            <a:r>
              <a:rPr lang="it-IT" b="0" i="0" dirty="0" err="1">
                <a:solidFill>
                  <a:srgbClr val="000000"/>
                </a:solidFill>
                <a:effectLst/>
              </a:rPr>
              <a:t>orthogonali</a:t>
            </a:r>
            <a:r>
              <a:rPr lang="it-IT" b="0" i="0" dirty="0">
                <a:solidFill>
                  <a:srgbClr val="000000"/>
                </a:solidFill>
                <a:effectLst/>
              </a:rPr>
              <a:t> (Long Shift Register </a:t>
            </a:r>
            <a:r>
              <a:rPr lang="it-IT" b="0" i="0" dirty="0" err="1">
                <a:solidFill>
                  <a:srgbClr val="000000"/>
                </a:solidFill>
                <a:effectLst/>
              </a:rPr>
              <a:t>Sequences</a:t>
            </a:r>
            <a:r>
              <a:rPr lang="it-IT" b="0" i="0" dirty="0">
                <a:solidFill>
                  <a:srgbClr val="000000"/>
                </a:solidFill>
                <a:effectLst/>
              </a:rPr>
              <a:t>):</a:t>
            </a: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rgbClr val="000000"/>
                </a:solidFill>
                <a:effectLst/>
              </a:rPr>
              <a:t>M-</a:t>
            </a:r>
            <a:r>
              <a:rPr lang="it-IT" b="0" i="0" dirty="0" err="1">
                <a:solidFill>
                  <a:srgbClr val="000000"/>
                </a:solidFill>
                <a:effectLst/>
              </a:rPr>
              <a:t>Sequences</a:t>
            </a:r>
            <a:endParaRPr lang="it-IT" dirty="0">
              <a:solidFill>
                <a:srgbClr val="000000"/>
              </a:solidFill>
            </a:endParaRP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rgbClr val="000000"/>
                </a:solidFill>
                <a:effectLst/>
              </a:rPr>
              <a:t>Gold </a:t>
            </a:r>
            <a:r>
              <a:rPr lang="it-IT" b="0" i="0" dirty="0" err="1">
                <a:solidFill>
                  <a:srgbClr val="000000"/>
                </a:solidFill>
                <a:effectLst/>
              </a:rPr>
              <a:t>Codes</a:t>
            </a:r>
            <a:endParaRPr lang="it-IT" dirty="0">
              <a:solidFill>
                <a:srgbClr val="000000"/>
              </a:solidFill>
            </a:endParaRP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it-IT" b="0" i="0" dirty="0" err="1">
                <a:solidFill>
                  <a:srgbClr val="000000"/>
                </a:solidFill>
                <a:effectLst/>
              </a:rPr>
              <a:t>Kasami</a:t>
            </a:r>
            <a:r>
              <a:rPr lang="it-IT" b="0" i="0" dirty="0">
                <a:solidFill>
                  <a:srgbClr val="000000"/>
                </a:solidFill>
                <a:effectLst/>
              </a:rPr>
              <a:t> </a:t>
            </a:r>
            <a:r>
              <a:rPr lang="it-IT" b="0" i="0" dirty="0" err="1">
                <a:solidFill>
                  <a:srgbClr val="000000"/>
                </a:solidFill>
                <a:effectLst/>
              </a:rPr>
              <a:t>Codes</a:t>
            </a:r>
            <a:endParaRPr lang="it-IT" b="0" i="0" dirty="0">
              <a:solidFill>
                <a:srgbClr val="000000"/>
              </a:solidFill>
              <a:effectLst/>
            </a:endParaRPr>
          </a:p>
          <a:p>
            <a:pPr>
              <a:lnSpc>
                <a:spcPct val="120000"/>
              </a:lnSpc>
            </a:pPr>
            <a:endParaRPr lang="it-IT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2A8AA2B2-6B1C-41E5-B2D0-4A04894328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6550" y="4507906"/>
            <a:ext cx="3546433" cy="989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305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87436DE-168E-418E-B046-2AD23557E3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M-</a:t>
            </a:r>
            <a:r>
              <a:rPr lang="it-IT" dirty="0" err="1"/>
              <a:t>Sequences</a:t>
            </a:r>
            <a:endParaRPr lang="it-IT" dirty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A4E042A3-EF9E-4C7D-828C-5B713B4017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494"/>
          <a:stretch/>
        </p:blipFill>
        <p:spPr>
          <a:xfrm>
            <a:off x="1097280" y="1968760"/>
            <a:ext cx="3955457" cy="3775646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ECF6D152-B790-44A7-83E2-F95B3EB41730}"/>
              </a:ext>
            </a:extLst>
          </p:cNvPr>
          <p:cNvSpPr txBox="1"/>
          <p:nvPr/>
        </p:nvSpPr>
        <p:spPr>
          <a:xfrm>
            <a:off x="5543005" y="2464214"/>
            <a:ext cx="6148874" cy="27847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it-IT" dirty="0"/>
              <a:t>Maximum </a:t>
            </a:r>
            <a:r>
              <a:rPr lang="it-IT" dirty="0" err="1"/>
              <a:t>length</a:t>
            </a:r>
            <a:r>
              <a:rPr lang="it-IT" dirty="0"/>
              <a:t> </a:t>
            </a:r>
            <a:r>
              <a:rPr lang="it-IT" dirty="0" err="1"/>
              <a:t>sequences</a:t>
            </a:r>
            <a:endParaRPr lang="it-IT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it-IT" dirty="0" err="1"/>
              <a:t>Implemented</a:t>
            </a:r>
            <a:r>
              <a:rPr lang="it-IT" dirty="0"/>
              <a:t> with LFSR.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it-IT" dirty="0"/>
              <a:t>Prime </a:t>
            </a:r>
            <a:r>
              <a:rPr lang="it-IT" i="1" dirty="0"/>
              <a:t>m-degree </a:t>
            </a:r>
            <a:r>
              <a:rPr lang="it-IT" dirty="0" err="1"/>
              <a:t>polynomes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</a:t>
            </a:r>
            <a:r>
              <a:rPr lang="it-IT" dirty="0" err="1"/>
              <a:t>sequence</a:t>
            </a:r>
            <a:r>
              <a:rPr lang="it-IT" dirty="0"/>
              <a:t> generator.</a:t>
            </a:r>
            <a:endParaRPr lang="it-IT" i="1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it-IT" dirty="0"/>
              <a:t>[0 0 0 ... 0 1] </a:t>
            </a:r>
            <a:r>
              <a:rPr lang="it-IT" dirty="0" err="1"/>
              <a:t>starting</a:t>
            </a:r>
            <a:r>
              <a:rPr lang="it-IT" dirty="0"/>
              <a:t> LFSR </a:t>
            </a:r>
            <a:r>
              <a:rPr lang="it-IT" dirty="0" err="1"/>
              <a:t>condition</a:t>
            </a:r>
            <a:r>
              <a:rPr lang="it-IT" dirty="0"/>
              <a:t>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it-IT" i="1" dirty="0"/>
              <a:t>L = 2^(m-1) </a:t>
            </a:r>
            <a:r>
              <a:rPr lang="it-IT" dirty="0" err="1"/>
              <a:t>is</a:t>
            </a:r>
            <a:r>
              <a:rPr lang="it-IT" dirty="0"/>
              <a:t> the </a:t>
            </a:r>
            <a:r>
              <a:rPr lang="it-IT" dirty="0" err="1"/>
              <a:t>length</a:t>
            </a:r>
            <a:r>
              <a:rPr lang="it-IT" dirty="0"/>
              <a:t> of the </a:t>
            </a:r>
            <a:r>
              <a:rPr lang="it-IT" dirty="0" err="1"/>
              <a:t>sequence</a:t>
            </a:r>
            <a:r>
              <a:rPr lang="it-IT" dirty="0"/>
              <a:t>. </a:t>
            </a:r>
            <a:endParaRPr lang="it-IT" i="1" dirty="0"/>
          </a:p>
        </p:txBody>
      </p:sp>
    </p:spTree>
    <p:extLst>
      <p:ext uri="{BB962C8B-B14F-4D97-AF65-F5344CB8AC3E}">
        <p14:creationId xmlns:p14="http://schemas.microsoft.com/office/powerpoint/2010/main" val="4253967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01E07E0-27EC-4832-8046-9D913496D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Single CDMA Transmission </a:t>
            </a:r>
            <a:r>
              <a:rPr lang="it-IT" dirty="0" err="1"/>
              <a:t>Simulation</a:t>
            </a:r>
            <a:r>
              <a:rPr lang="it-IT" dirty="0"/>
              <a:t> </a:t>
            </a: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4F30F877-3DFF-4A0F-9429-7BAF5D00C3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17" t="26930" r="7396" b="5679"/>
          <a:stretch/>
        </p:blipFill>
        <p:spPr>
          <a:xfrm>
            <a:off x="768451" y="1896894"/>
            <a:ext cx="10716057" cy="4338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262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01E07E0-27EC-4832-8046-9D913496D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Single CDMA Transmission </a:t>
            </a:r>
            <a:r>
              <a:rPr lang="it-IT" dirty="0" err="1"/>
              <a:t>Simulation</a:t>
            </a:r>
            <a:r>
              <a:rPr lang="it-IT" dirty="0"/>
              <a:t> 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885D81A4-DECF-4003-BB69-C746D89DC1C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91" t="3864" r="7208" b="66402"/>
          <a:stretch/>
        </p:blipFill>
        <p:spPr>
          <a:xfrm>
            <a:off x="1097280" y="1994170"/>
            <a:ext cx="9961124" cy="1789890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F7EA816A-9EFE-4306-A8FD-AAF369346E9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33" t="63817" r="8166" b="6449"/>
          <a:stretch/>
        </p:blipFill>
        <p:spPr>
          <a:xfrm>
            <a:off x="1013305" y="4040870"/>
            <a:ext cx="9961124" cy="1789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580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01E07E0-27EC-4832-8046-9D913496D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Single CDMA Transmission </a:t>
            </a:r>
            <a:r>
              <a:rPr lang="it-IT" dirty="0" err="1"/>
              <a:t>Simulation</a:t>
            </a:r>
            <a:r>
              <a:rPr lang="it-IT" dirty="0"/>
              <a:t> 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46FE3B05-D6BD-48B9-87FE-C56C5F994E0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73" t="3889" r="7474" b="37152"/>
          <a:stretch/>
        </p:blipFill>
        <p:spPr>
          <a:xfrm>
            <a:off x="1009572" y="1978091"/>
            <a:ext cx="10146108" cy="406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955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Retrospettivo">
  <a:themeElements>
    <a:clrScheme name="Retrospettivo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6B9F25"/>
      </a:hlink>
      <a:folHlink>
        <a:srgbClr val="B26B02"/>
      </a:folHlink>
    </a:clrScheme>
    <a:fontScheme name="Retrospettiv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ttivo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D26EA377-59BD-4C9C-9D94-EE8416EE4C7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1035</Words>
  <Application>Microsoft Office PowerPoint</Application>
  <PresentationFormat>Widescreen</PresentationFormat>
  <Paragraphs>166</Paragraphs>
  <Slides>36</Slides>
  <Notes>0</Notes>
  <HiddenSlides>0</HiddenSlides>
  <MMClips>23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36</vt:i4>
      </vt:variant>
    </vt:vector>
  </HeadingPairs>
  <TitlesOfParts>
    <vt:vector size="41" baseType="lpstr">
      <vt:lpstr>Arial</vt:lpstr>
      <vt:lpstr>Calibri</vt:lpstr>
      <vt:lpstr>Calibri Light</vt:lpstr>
      <vt:lpstr>Cambria Math</vt:lpstr>
      <vt:lpstr>Retrospettivo</vt:lpstr>
      <vt:lpstr>CDMA Transmission  Jamming Queue Theory</vt:lpstr>
      <vt:lpstr>Agenda</vt:lpstr>
      <vt:lpstr>Code Division Multiple Access</vt:lpstr>
      <vt:lpstr>Direct Sequence Spread-Spectrum</vt:lpstr>
      <vt:lpstr>Code Generation and PN-Sequences</vt:lpstr>
      <vt:lpstr>M-Sequences</vt:lpstr>
      <vt:lpstr>Single CDMA Transmission Simulation </vt:lpstr>
      <vt:lpstr>Single CDMA Transmission Simulation </vt:lpstr>
      <vt:lpstr>Single CDMA Transmission Simulation </vt:lpstr>
      <vt:lpstr>BER varying L_c  and #Users</vt:lpstr>
      <vt:lpstr>BER varying E_b/N_0 and #Users</vt:lpstr>
      <vt:lpstr>BER varying E_b/N_0 and L_c</vt:lpstr>
      <vt:lpstr>Jamming</vt:lpstr>
      <vt:lpstr>Broadband Jammer</vt:lpstr>
      <vt:lpstr>Single Tone Jammer</vt:lpstr>
      <vt:lpstr>Multi Tone Jammer</vt:lpstr>
      <vt:lpstr>Single CDMA Transmission with Jamming </vt:lpstr>
      <vt:lpstr>Single CDMA Transmission with Jamming  </vt:lpstr>
      <vt:lpstr>Single CDMA Transmission with Jamming </vt:lpstr>
      <vt:lpstr>Single CDMA Transmission with Jamming </vt:lpstr>
      <vt:lpstr>Single CDMA Transmission with Jamming </vt:lpstr>
      <vt:lpstr>BER varying Jamming Intensity and Type</vt:lpstr>
      <vt:lpstr>BER varying Jamming Type and #User</vt:lpstr>
      <vt:lpstr>BER varying Jamming Type and E_b/N_0 </vt:lpstr>
      <vt:lpstr>Audio Transmission</vt:lpstr>
      <vt:lpstr>Audio Transmission</vt:lpstr>
      <vt:lpstr>Audio Transmission</vt:lpstr>
      <vt:lpstr>Audio Transmission</vt:lpstr>
      <vt:lpstr>Audio Transmission</vt:lpstr>
      <vt:lpstr>Audio Transmission</vt:lpstr>
      <vt:lpstr>Queue Theory M/M/K</vt:lpstr>
      <vt:lpstr>M/M/k</vt:lpstr>
      <vt:lpstr>M/M/k</vt:lpstr>
      <vt:lpstr>Simulation</vt:lpstr>
      <vt:lpstr>Simulation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CDMA Transmission  Jamming Queue Theory</dc:title>
  <dc:creator>GIUSEPPE SECCIA</dc:creator>
  <cp:lastModifiedBy>GIUSEPPE SECCIA</cp:lastModifiedBy>
  <cp:revision>1</cp:revision>
  <dcterms:created xsi:type="dcterms:W3CDTF">2020-11-01T16:55:13Z</dcterms:created>
  <dcterms:modified xsi:type="dcterms:W3CDTF">2020-11-01T16:59:31Z</dcterms:modified>
</cp:coreProperties>
</file>